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09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</p:sldIdLst>
  <p:sldSz cy="5143500" cx="9144000"/>
  <p:notesSz cx="6858000" cy="9144000"/>
  <p:embeddedFontLst>
    <p:embeddedFont>
      <p:font typeface="Roboto"/>
      <p:regular r:id="rId127"/>
      <p:bold r:id="rId128"/>
      <p:italic r:id="rId129"/>
      <p:boldItalic r:id="rId130"/>
    </p:embeddedFont>
    <p:embeddedFont>
      <p:font typeface="Montserrat"/>
      <p:regular r:id="rId131"/>
      <p:bold r:id="rId132"/>
      <p:italic r:id="rId133"/>
      <p:boldItalic r:id="rId1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13DD870-2467-4D74-B44C-B7D2BC2B2A23}">
  <a:tblStyle styleId="{013DD870-2467-4D74-B44C-B7D2BC2B2A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29" Type="http://schemas.openxmlformats.org/officeDocument/2006/relationships/font" Target="fonts/Roboto-italic.fntdata"/><Relationship Id="rId128" Type="http://schemas.openxmlformats.org/officeDocument/2006/relationships/font" Target="fonts/Roboto-bold.fntdata"/><Relationship Id="rId127" Type="http://schemas.openxmlformats.org/officeDocument/2006/relationships/font" Target="fonts/Roboto-regular.fntdata"/><Relationship Id="rId126" Type="http://schemas.openxmlformats.org/officeDocument/2006/relationships/slide" Target="slides/slide121.xml"/><Relationship Id="rId26" Type="http://schemas.openxmlformats.org/officeDocument/2006/relationships/slide" Target="slides/slide21.xml"/><Relationship Id="rId121" Type="http://schemas.openxmlformats.org/officeDocument/2006/relationships/slide" Target="slides/slide116.xml"/><Relationship Id="rId25" Type="http://schemas.openxmlformats.org/officeDocument/2006/relationships/slide" Target="slides/slide20.xml"/><Relationship Id="rId120" Type="http://schemas.openxmlformats.org/officeDocument/2006/relationships/slide" Target="slides/slide115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125" Type="http://schemas.openxmlformats.org/officeDocument/2006/relationships/slide" Target="slides/slide120.xml"/><Relationship Id="rId29" Type="http://schemas.openxmlformats.org/officeDocument/2006/relationships/slide" Target="slides/slide24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9" Type="http://schemas.openxmlformats.org/officeDocument/2006/relationships/slide" Target="slides/slide114.xml"/><Relationship Id="rId15" Type="http://schemas.openxmlformats.org/officeDocument/2006/relationships/slide" Target="slides/slide10.xml"/><Relationship Id="rId110" Type="http://schemas.openxmlformats.org/officeDocument/2006/relationships/slide" Target="slides/slide105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slide" Target="slides/slide109.xml"/><Relationship Id="rId18" Type="http://schemas.openxmlformats.org/officeDocument/2006/relationships/slide" Target="slides/slide13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132" Type="http://schemas.openxmlformats.org/officeDocument/2006/relationships/font" Target="fonts/Montserrat-bold.fntdata"/><Relationship Id="rId131" Type="http://schemas.openxmlformats.org/officeDocument/2006/relationships/font" Target="fonts/Montserrat-regular.fntdata"/><Relationship Id="rId130" Type="http://schemas.openxmlformats.org/officeDocument/2006/relationships/font" Target="fonts/Roboto-boldItalic.fntdata"/><Relationship Id="rId134" Type="http://schemas.openxmlformats.org/officeDocument/2006/relationships/font" Target="fonts/Montserrat-boldItalic.fntdata"/><Relationship Id="rId133" Type="http://schemas.openxmlformats.org/officeDocument/2006/relationships/font" Target="fonts/Montserrat-italic.fntdata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" name="Google Shape;2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c99e65477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c99e65477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5c99e65477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5c99e65477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g921e0ac3f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3" name="Google Shape;1673;g921e0ac3f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g921e0ac3f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" name="Google Shape;1679;g921e0ac3f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5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921e0ac3f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921e0ac3f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3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g5d54fbc82b_0_9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5" name="Google Shape;1695;g5d54fbc82b_0_9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5d54fbc82b_0_9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5d54fbc82b_0_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g5d54fbc82b_0_1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" name="Google Shape;1707;g5d54fbc82b_0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g5d54fbc82b_0_1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" name="Google Shape;1713;g5d54fbc82b_0_1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7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g5d54fbc82b_0_10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9" name="Google Shape;1719;g5d54fbc82b_0_10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3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g5d54fbc82b_0_10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5" name="Google Shape;1725;g5d54fbc82b_0_10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bafe7e5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bafe7e5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g5d54fbc82b_0_10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g5d54fbc82b_0_1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g5d8a3fa3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7" name="Google Shape;1737;g5d8a3fa3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6b73cee51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6b73cee51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6b73cee51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6b73cee51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2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g6b73cee51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4" name="Google Shape;1754;g6b73cee51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6b73cee51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6b73cee51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90bdd09660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90bdd09660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g90bdd09660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2" name="Google Shape;1772;g90bdd09660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g90bdd09660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" name="Google Shape;1778;g90bdd09660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g90bdd09660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4" name="Google Shape;1784;g90bdd09660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bafe7e50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bafe7e50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8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5da84110e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5da84110e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3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g6b73cee5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" name="Google Shape;1795;g6b73cee5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c99e65477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c99e65477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c99e65477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c99e65477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c99e65477_0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c99e65477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c99e65477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c99e65477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c99e65477_0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c99e65477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c99e65477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c99e65477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bafe7e50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bafe7e50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404b92013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Google Shape;33;g404b92013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bafe7e50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bafe7e50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bafe7e50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bafe7e50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bafe7e500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bafe7e500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bafe7e50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bafe7e50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bafe7e500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5bafe7e500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bafe7e500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bafe7e500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bafe7e500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bafe7e500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bafe7e500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bafe7e500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bafe7e500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bafe7e500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bafe7e500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bafe7e500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5c99e654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Google Shape;39;g5c99e654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5bafe7e500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5bafe7e500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bafe7e500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bafe7e500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bafe7e500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bafe7e500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bafe7e500_0_7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bafe7e500_0_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5bafe7e500_0_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5bafe7e500_0_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bafe7e500_0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bafe7e500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bafe7e500_0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bafe7e500_0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5bafe7e500_0_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5bafe7e500_0_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5bafe7e500_0_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5bafe7e500_0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5bafe7e500_0_9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5bafe7e500_0_9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5c99e6547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5c99e6547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5bafe7e500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5bafe7e500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5bafe7e500_0_9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5bafe7e500_0_9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5bafe7e500_0_9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5bafe7e500_0_9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5bafe7e500_0_1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5bafe7e500_0_1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5bafe7e500_0_10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5bafe7e500_0_10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5bafe7e500_0_1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5bafe7e500_0_1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5bafe7e500_0_1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5bafe7e500_0_1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5bafe7e500_0_1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5bafe7e500_0_1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5bafe7e500_0_1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5bafe7e500_0_1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5bafe7e500_0_1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5bafe7e500_0_1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5c99e65477_0_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5c99e65477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5bafe7e500_0_1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5bafe7e500_0_1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5bafe7e500_0_1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5bafe7e500_0_1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afe7e500_0_1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afe7e500_0_1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5bafe7e500_0_1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5bafe7e500_0_1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5bafe7e500_0_1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5bafe7e500_0_1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5bafe7e500_0_1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5bafe7e500_0_1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5bafe7e500_0_1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5bafe7e500_0_1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5bafe7e500_0_1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5bafe7e500_0_1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5bafe7e500_0_1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5bafe7e500_0_1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5bafe7e500_0_1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5bafe7e500_0_1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5c99e65477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5c99e65477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5bafe7e500_0_1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5bafe7e500_0_1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5bafe7e500_0_1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5bafe7e500_0_1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5bafe7e500_0_1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5bafe7e500_0_1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5bafe7e500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5bafe7e500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5d54fbc8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5d54fbc8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5d54fbc82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5d54fbc82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5d54fbc82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5d54fbc82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5d54fbc82b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5d54fbc82b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5d54fbc82b_0_8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5d54fbc82b_0_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5d54fbc82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Google Shape;1138;g5d54fbc82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99e65477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99e65477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5d54fbc82b_0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5d54fbc82b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5d54fbc82b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5d54fbc82b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5d54fbc82b_0_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5d54fbc82b_0_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5d54fbc82b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Google Shape;1232;g5d54fbc82b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5d54fbc82b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5d54fbc82b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5d54fbc82b_0_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5d54fbc82b_0_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5d54fbc82b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5d54fbc82b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g5d54fbc82b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" name="Google Shape;1344;g5d54fbc82b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5d54fbc82b_0_8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5d54fbc82b_0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5d54fbc82b_0_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5d54fbc82b_0_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c99e65477_0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c99e65477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g5d54fbc82b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7" name="Google Shape;1507;g5d54fbc82b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5d54fbc82b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5d54fbc82b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5d54fbc82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9" name="Google Shape;1519;g5d54fbc82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g5d54fbc82b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" name="Google Shape;1525;g5d54fbc82b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5d54fbc82b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5d54fbc82b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5d54fbc82b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" name="Google Shape;1538;g5d54fbc82b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5d54fbc82b_0_9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5d54fbc82b_0_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5d54fbc82b_0_9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5d54fbc82b_0_9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g5d54fbc82b_0_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Google Shape;1571;g5d54fbc82b_0_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g5d54fbc82b_0_9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" name="Google Shape;1586;g5d54fbc82b_0_9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c99e65477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c99e65477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5c99e6547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Google Shape;1601;g5c99e6547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4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5c99e6547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Google Shape;1606;g5c99e6547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g5c99e6547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2" name="Google Shape;1612;g5c99e6547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5c99e6547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5c99e6547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g5c99e65477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5" name="Google Shape;1625;g5c99e65477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5c99e6547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5c99e6547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5c99e6547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5c99e6547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5c99e65477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5c99e65477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3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g5c99e65477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" name="Google Shape;1655;g5c99e65477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g921e0ac3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1" name="Google Shape;1661;g921e0ac3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1079000" y="261800"/>
            <a:ext cx="775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53C4F"/>
              </a:buClr>
              <a:buSzPts val="2500"/>
              <a:buNone/>
              <a:defRPr sz="2500">
                <a:solidFill>
                  <a:srgbClr val="153C4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3" y="164737"/>
            <a:ext cx="767301" cy="766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6274" y="4573676"/>
            <a:ext cx="2057718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'est parti !">
  <p:cSld name="CUSTOM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6615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53C4F"/>
              </a:buClr>
              <a:buSzPts val="4800"/>
              <a:buFont typeface="Montserrat"/>
              <a:buNone/>
              <a:defRPr b="1" sz="4800">
                <a:solidFill>
                  <a:srgbClr val="153C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7001" y="0"/>
            <a:ext cx="2937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331950"/>
            <a:ext cx="2921001" cy="811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b="1" sz="4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AFB4"/>
              </a:buClr>
              <a:buSzPts val="2000"/>
              <a:buFont typeface="Montserrat"/>
              <a:buNone/>
              <a:defRPr b="1" sz="2000">
                <a:solidFill>
                  <a:srgbClr val="41AFB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 1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17.pn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18.pn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9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1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9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3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16.pn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2.pn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14.pn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14.pn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15.pn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Introduction aux CNNs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filtres nous permettent de transformer les images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87" name="Google Shape;87;p15"/>
          <p:cNvGraphicFramePr/>
          <p:nvPr/>
        </p:nvGraphicFramePr>
        <p:xfrm>
          <a:off x="55350" y="18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10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0" name="Google Shape;1670;p1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Cela signifie que les labels d’origine des images sont donnés en tant que liste de nombres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○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[5,0,4,...,5,6,8]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allons les convertir en one-hot encoding (facile avec Keras)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10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6" name="Google Shape;1676;p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8131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 label est représenté en fonction de la position de l'index dans le tableau des labels. 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31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 label correspondant sera un 1 à l'emplacement de l'index et un 0 partout ailleurs.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31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 exemple, 4 aurait ce tableau de label :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317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○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[0,0,0,0,</a:t>
            </a:r>
            <a:r>
              <a:rPr b="1"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,0,0,0,0,0]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107"/>
          <p:cNvSpPr/>
          <p:nvPr/>
        </p:nvSpPr>
        <p:spPr>
          <a:xfrm>
            <a:off x="7190625" y="4656775"/>
            <a:ext cx="1953300" cy="486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10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3" name="Google Shape;1683;p1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En résultat, les labels pour les données d’entraînement finissent par être un large tableau en 2-d (60000,10) :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84" name="Google Shape;1684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663" y="2660375"/>
            <a:ext cx="7578677" cy="228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p108"/>
          <p:cNvSpPr/>
          <p:nvPr/>
        </p:nvSpPr>
        <p:spPr>
          <a:xfrm>
            <a:off x="7190625" y="4656775"/>
            <a:ext cx="1953300" cy="486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10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1" name="Google Shape;1691;p1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En résultat, les labels pour les données d’entraînement finissent par être un large tableau en 2-d (60000,10) :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2" name="Google Shape;1692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9725" y="2096651"/>
            <a:ext cx="5157925" cy="27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10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8" name="Google Shape;1698;p1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Maintenant que nous comprenons bien le dataset MNIST et l’encodage one-hot, appliquons nos nouvelles connaissances aux CNNs avec Keras sur ce dataset !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110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avec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MNIST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4" name="Google Shape;1704;p110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 1 - DATA</a:t>
            </a:r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111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 avec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MNIST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0" name="Google Shape;1710;p111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 2 - MODÈLE ET ENTRAÎNEMENT</a:t>
            </a:r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112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 avec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MNIST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6" name="Google Shape;1716;p112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 3 - ÉVALUATION DU MODÈLE</a:t>
            </a:r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0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p113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 avec CIFAR-10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2" name="Google Shape;1722;p113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 1 - DATA</a:t>
            </a:r>
            <a:endParaRPr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p1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8" name="Google Shape;1728;p114"/>
          <p:cNvSpPr txBox="1"/>
          <p:nvPr>
            <p:ph idx="1" type="body"/>
          </p:nvPr>
        </p:nvSpPr>
        <p:spPr>
          <a:xfrm>
            <a:off x="311700" y="1152475"/>
            <a:ext cx="874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 dataset CIFAR-10 sont des images 32x32 de 10 objets différents :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○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Avion, Voiture, Oiseau, Chat, Cerf, Chien, Grenouille, Cheval, Bateau, Camion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○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 sont des images en couleur !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Ici, nous avons une image en niveaux de gris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94" name="Google Shape;94;p16"/>
          <p:cNvGraphicFramePr/>
          <p:nvPr/>
        </p:nvGraphicFramePr>
        <p:xfrm>
          <a:off x="55350" y="18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1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4" name="Google Shape;1734;p1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Dans cette série de vidéos, nous ré-utiliserons une grande partie du code CNN précédent, nous nous concentrerons donc uniquement sur les nouveaux ajouts dus à l'introduction de 3 canaux de couleur (RGB).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116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 avec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CIFAR-10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0" name="Google Shape;1740;p116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 2 - ÉVALUATION DU MODÈLE</a:t>
            </a:r>
            <a:endParaRPr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117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Téléchargement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Des Données Images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11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1" name="Google Shape;1751;p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Jusqu'à présent, nous n'avons traité que d’</a:t>
            </a: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nsembles de données </a:t>
            </a: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pré-conditionnés</a:t>
            </a: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tels que le MNIST et le CIFAR-10.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Mais qu'en est-il du travail avec des fichiers d'images réelles ? Comme les fichiers .jpg ou .png ?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5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1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7" name="Google Shape;1757;p1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Découvrons les outils intégrés de TensorFlow pour générer des batchs de données d'images à partir de répertoires contenant de vrais fichiers.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devons d'abord télécharger un gros fichier zip de données.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1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3" name="Google Shape;1763;p1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Cet ensemble de données est disponible sous la forme d'un fichier zip appelé </a:t>
            </a:r>
            <a:r>
              <a:rPr b="1"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cell_images.zip</a:t>
            </a:r>
            <a:endParaRPr b="1"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 fichier est disponible directement depuis le site web moncoachdata.com (le lien est présent dans les ressources de cette vidéo)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Voyons comment obtenir ces données directement à partir de code Python !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121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 sur des images réelles </a:t>
            </a:r>
            <a:endParaRPr b="1" sz="3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9" name="Google Shape;1769;p121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 1 - DATA</a:t>
            </a:r>
            <a:endParaRPr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p122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 sur des images réelles</a:t>
            </a:r>
            <a:endParaRPr b="1" sz="3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5" name="Google Shape;1775;p122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 2 - ImageDataGenerator</a:t>
            </a:r>
            <a:endParaRPr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123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 sur des images réelles </a:t>
            </a:r>
            <a:endParaRPr b="1" sz="3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1" name="Google Shape;1781;p123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 3 - CRÉATION DU MODÈLE</a:t>
            </a:r>
            <a:endParaRPr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5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124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 sur des images réelles </a:t>
            </a:r>
            <a:endParaRPr b="1" sz="3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7" name="Google Shape;1787;p124"/>
          <p:cNvSpPr txBox="1"/>
          <p:nvPr>
            <p:ph idx="1" type="subTitle"/>
          </p:nvPr>
        </p:nvSpPr>
        <p:spPr>
          <a:xfrm>
            <a:off x="311700" y="2822450"/>
            <a:ext cx="66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 4 - ÉVALUATION DU MODÈLE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Valeurs échelonnées entre -1 et 1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01" name="Google Shape;101;p17"/>
          <p:cNvGraphicFramePr/>
          <p:nvPr/>
        </p:nvGraphicFramePr>
        <p:xfrm>
          <a:off x="55350" y="18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125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Exercice CNN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p126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Solution </a:t>
            </a:r>
            <a:br>
              <a:rPr b="1" lang="en"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Exercice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CNN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filtres nous permettent de transformer les images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08" name="Google Shape;108;p18"/>
          <p:cNvGraphicFramePr/>
          <p:nvPr/>
        </p:nvGraphicFramePr>
        <p:xfrm>
          <a:off x="55350" y="18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9" name="Google Shape;109;p18"/>
          <p:cNvGraphicFramePr/>
          <p:nvPr/>
        </p:nvGraphicFramePr>
        <p:xfrm>
          <a:off x="3200175" y="271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10" name="Google Shape;110;p18"/>
          <p:cNvSpPr txBox="1"/>
          <p:nvPr/>
        </p:nvSpPr>
        <p:spPr>
          <a:xfrm>
            <a:off x="3118350" y="403407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Fitre 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3 par 3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filtres nous permettent de transformer les images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17" name="Google Shape;117;p19"/>
          <p:cNvGraphicFramePr/>
          <p:nvPr/>
        </p:nvGraphicFramePr>
        <p:xfrm>
          <a:off x="55350" y="18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18" name="Google Shape;118;p19"/>
          <p:cNvSpPr/>
          <p:nvPr/>
        </p:nvSpPr>
        <p:spPr>
          <a:xfrm>
            <a:off x="58275" y="1890500"/>
            <a:ext cx="11487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" name="Google Shape;119;p19"/>
          <p:cNvCxnSpPr/>
          <p:nvPr/>
        </p:nvCxnSpPr>
        <p:spPr>
          <a:xfrm>
            <a:off x="1185150" y="1885500"/>
            <a:ext cx="3170100" cy="8313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20" name="Google Shape;120;p19"/>
          <p:cNvSpPr txBox="1"/>
          <p:nvPr/>
        </p:nvSpPr>
        <p:spPr>
          <a:xfrm>
            <a:off x="3118350" y="403407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Filtre 3 par 3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1" name="Google Shape;121;p19"/>
          <p:cNvCxnSpPr/>
          <p:nvPr/>
        </p:nvCxnSpPr>
        <p:spPr>
          <a:xfrm>
            <a:off x="55350" y="1885500"/>
            <a:ext cx="3143100" cy="8364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9"/>
          <p:cNvCxnSpPr/>
          <p:nvPr/>
        </p:nvCxnSpPr>
        <p:spPr>
          <a:xfrm>
            <a:off x="82550" y="3067700"/>
            <a:ext cx="3115800" cy="8262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9"/>
          <p:cNvCxnSpPr/>
          <p:nvPr/>
        </p:nvCxnSpPr>
        <p:spPr>
          <a:xfrm>
            <a:off x="1206975" y="3067700"/>
            <a:ext cx="1991400" cy="5205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graphicFrame>
        <p:nvGraphicFramePr>
          <p:cNvPr id="124" name="Google Shape;124;p19"/>
          <p:cNvGraphicFramePr/>
          <p:nvPr/>
        </p:nvGraphicFramePr>
        <p:xfrm>
          <a:off x="3200175" y="271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filtres sont essentiellement une matrice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31" name="Google Shape;131;p20"/>
          <p:cNvGraphicFramePr/>
          <p:nvPr/>
        </p:nvGraphicFramePr>
        <p:xfrm>
          <a:off x="55350" y="18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32" name="Google Shape;132;p20"/>
          <p:cNvSpPr/>
          <p:nvPr/>
        </p:nvSpPr>
        <p:spPr>
          <a:xfrm>
            <a:off x="58275" y="1890500"/>
            <a:ext cx="11487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3" name="Google Shape;133;p20"/>
          <p:cNvCxnSpPr/>
          <p:nvPr/>
        </p:nvCxnSpPr>
        <p:spPr>
          <a:xfrm>
            <a:off x="1185150" y="1885500"/>
            <a:ext cx="3170100" cy="8313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graphicFrame>
        <p:nvGraphicFramePr>
          <p:cNvPr id="134" name="Google Shape;134;p20"/>
          <p:cNvGraphicFramePr/>
          <p:nvPr/>
        </p:nvGraphicFramePr>
        <p:xfrm>
          <a:off x="3200175" y="271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5" name="Google Shape;135;p20"/>
          <p:cNvSpPr txBox="1"/>
          <p:nvPr/>
        </p:nvSpPr>
        <p:spPr>
          <a:xfrm>
            <a:off x="3118350" y="403407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Filtre 3 par 3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6" name="Google Shape;136;p20"/>
          <p:cNvCxnSpPr/>
          <p:nvPr/>
        </p:nvCxnSpPr>
        <p:spPr>
          <a:xfrm>
            <a:off x="55350" y="1885500"/>
            <a:ext cx="3143100" cy="8364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20"/>
          <p:cNvCxnSpPr/>
          <p:nvPr/>
        </p:nvCxnSpPr>
        <p:spPr>
          <a:xfrm>
            <a:off x="82550" y="3067700"/>
            <a:ext cx="3115800" cy="8262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0"/>
          <p:cNvCxnSpPr/>
          <p:nvPr/>
        </p:nvCxnSpPr>
        <p:spPr>
          <a:xfrm>
            <a:off x="1206975" y="3067700"/>
            <a:ext cx="1991400" cy="5205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20"/>
          <p:cNvCxnSpPr/>
          <p:nvPr/>
        </p:nvCxnSpPr>
        <p:spPr>
          <a:xfrm flipH="1">
            <a:off x="4430550" y="3242775"/>
            <a:ext cx="492600" cy="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aphicFrame>
        <p:nvGraphicFramePr>
          <p:cNvPr id="140" name="Google Shape;140;p20"/>
          <p:cNvGraphicFramePr/>
          <p:nvPr/>
        </p:nvGraphicFramePr>
        <p:xfrm>
          <a:off x="4937525" y="2739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514775"/>
                <a:gridCol w="520150"/>
                <a:gridCol w="541475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r>
                        <a:rPr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×</a:t>
                      </a:r>
                      <a:r>
                        <a:rPr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</a:rPr>
                        <a:t>0</a:t>
                      </a:r>
                      <a:endParaRPr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r>
                        <a:rPr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r>
                        <a:rPr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r>
                        <a:rPr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</a:t>
                      </a:r>
                      <a:r>
                        <a:rPr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lang="en" sz="1200">
                          <a:solidFill>
                            <a:srgbClr val="990000"/>
                          </a:solidFill>
                        </a:rPr>
                        <a:t>-1</a:t>
                      </a:r>
                      <a:endParaRPr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</a:t>
                      </a:r>
                      <a:r>
                        <a:rPr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lang="en" sz="1200">
                          <a:solidFill>
                            <a:srgbClr val="990000"/>
                          </a:solidFill>
                        </a:rPr>
                        <a:t>1</a:t>
                      </a:r>
                      <a:endParaRPr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r>
                        <a:rPr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</a:t>
                      </a:r>
                      <a:r>
                        <a:rPr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lang="en" sz="1200">
                          <a:solidFill>
                            <a:srgbClr val="990000"/>
                          </a:solidFill>
                        </a:rPr>
                        <a:t>1</a:t>
                      </a:r>
                      <a:endParaRPr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</a:t>
                      </a:r>
                      <a:r>
                        <a:rPr lang="en" sz="1200"/>
                        <a:t>1</a:t>
                      </a:r>
                      <a:r>
                        <a:rPr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lang="en" sz="1200">
                          <a:solidFill>
                            <a:srgbClr val="990000"/>
                          </a:solidFill>
                        </a:rPr>
                        <a:t>-1</a:t>
                      </a:r>
                      <a:endParaRPr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1" name="Google Shape;141;p20"/>
          <p:cNvSpPr txBox="1"/>
          <p:nvPr/>
        </p:nvSpPr>
        <p:spPr>
          <a:xfrm>
            <a:off x="4988600" y="403407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Multiplier par les poids du filtre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Remarquez comment la résolution va diminuer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48" name="Google Shape;148;p21"/>
          <p:cNvGraphicFramePr/>
          <p:nvPr/>
        </p:nvGraphicFramePr>
        <p:xfrm>
          <a:off x="55350" y="18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49" name="Google Shape;149;p21"/>
          <p:cNvSpPr/>
          <p:nvPr/>
        </p:nvSpPr>
        <p:spPr>
          <a:xfrm>
            <a:off x="58275" y="1890500"/>
            <a:ext cx="11487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1185150" y="1885500"/>
            <a:ext cx="3170100" cy="8313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graphicFrame>
        <p:nvGraphicFramePr>
          <p:cNvPr id="151" name="Google Shape;151;p21"/>
          <p:cNvGraphicFramePr/>
          <p:nvPr/>
        </p:nvGraphicFramePr>
        <p:xfrm>
          <a:off x="3200175" y="271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2" name="Google Shape;152;p21"/>
          <p:cNvSpPr txBox="1"/>
          <p:nvPr/>
        </p:nvSpPr>
        <p:spPr>
          <a:xfrm>
            <a:off x="3118350" y="403407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Filtre 3 par 3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3" name="Google Shape;153;p21"/>
          <p:cNvCxnSpPr/>
          <p:nvPr/>
        </p:nvCxnSpPr>
        <p:spPr>
          <a:xfrm>
            <a:off x="55350" y="1885500"/>
            <a:ext cx="3143100" cy="8364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21"/>
          <p:cNvCxnSpPr/>
          <p:nvPr/>
        </p:nvCxnSpPr>
        <p:spPr>
          <a:xfrm>
            <a:off x="82550" y="3067700"/>
            <a:ext cx="3115800" cy="8262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1"/>
          <p:cNvCxnSpPr/>
          <p:nvPr/>
        </p:nvCxnSpPr>
        <p:spPr>
          <a:xfrm>
            <a:off x="1206975" y="3067700"/>
            <a:ext cx="1991400" cy="5205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21"/>
          <p:cNvCxnSpPr/>
          <p:nvPr/>
        </p:nvCxnSpPr>
        <p:spPr>
          <a:xfrm flipH="1">
            <a:off x="4430550" y="3242775"/>
            <a:ext cx="492600" cy="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57" name="Google Shape;157;p21"/>
          <p:cNvCxnSpPr/>
          <p:nvPr/>
        </p:nvCxnSpPr>
        <p:spPr>
          <a:xfrm rot="10800000">
            <a:off x="6537025" y="3242775"/>
            <a:ext cx="420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aphicFrame>
        <p:nvGraphicFramePr>
          <p:cNvPr id="158" name="Google Shape;158;p21"/>
          <p:cNvGraphicFramePr/>
          <p:nvPr/>
        </p:nvGraphicFramePr>
        <p:xfrm>
          <a:off x="7005425" y="271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9" name="Google Shape;159;p21"/>
          <p:cNvSpPr txBox="1"/>
          <p:nvPr/>
        </p:nvSpPr>
        <p:spPr>
          <a:xfrm>
            <a:off x="4988600" y="403407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Multiplier par des poids de filtre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6923600" y="409632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Somme des résultats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8649300" y="2980425"/>
            <a:ext cx="4557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2" name="Google Shape;162;p21"/>
          <p:cNvCxnSpPr/>
          <p:nvPr/>
        </p:nvCxnSpPr>
        <p:spPr>
          <a:xfrm flipH="1">
            <a:off x="8189725" y="3242775"/>
            <a:ext cx="492600" cy="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aphicFrame>
        <p:nvGraphicFramePr>
          <p:cNvPr id="163" name="Google Shape;163;p21"/>
          <p:cNvGraphicFramePr/>
          <p:nvPr/>
        </p:nvGraphicFramePr>
        <p:xfrm>
          <a:off x="4937525" y="2739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514775"/>
                <a:gridCol w="520150"/>
                <a:gridCol w="541475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0</a:t>
                      </a:r>
                      <a:r>
                        <a:rPr b="1"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×</a:t>
                      </a:r>
                      <a:r>
                        <a:rPr b="1"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</a:rPr>
                        <a:t>0</a:t>
                      </a:r>
                      <a:endParaRPr b="1"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0</a:t>
                      </a:r>
                      <a:r>
                        <a:rPr b="1"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b="1"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b="1"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0</a:t>
                      </a:r>
                      <a:r>
                        <a:rPr b="1"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b="1"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b="1"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0</a:t>
                      </a:r>
                      <a:r>
                        <a:rPr b="1"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b="1"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b="1"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1</a:t>
                      </a:r>
                      <a:r>
                        <a:rPr b="1"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b="1" lang="en" sz="1200">
                          <a:solidFill>
                            <a:srgbClr val="990000"/>
                          </a:solidFill>
                        </a:rPr>
                        <a:t>-1</a:t>
                      </a:r>
                      <a:endParaRPr b="1"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1</a:t>
                      </a:r>
                      <a:r>
                        <a:rPr b="1"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b="1" lang="en" sz="1200">
                          <a:solidFill>
                            <a:srgbClr val="990000"/>
                          </a:solidFill>
                        </a:rPr>
                        <a:t>1</a:t>
                      </a:r>
                      <a:endParaRPr b="1"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0</a:t>
                      </a:r>
                      <a:r>
                        <a:rPr b="1"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b="1" lang="en" sz="1200">
                          <a:solidFill>
                            <a:srgbClr val="990000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b="1"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1</a:t>
                      </a:r>
                      <a:r>
                        <a:rPr b="1"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b="1" lang="en" sz="1200">
                          <a:solidFill>
                            <a:srgbClr val="990000"/>
                          </a:solidFill>
                        </a:rPr>
                        <a:t>1</a:t>
                      </a:r>
                      <a:endParaRPr b="1"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-1</a:t>
                      </a:r>
                      <a:r>
                        <a:rPr b="1" lang="en" sz="12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×</a:t>
                      </a:r>
                      <a:r>
                        <a:rPr b="1" lang="en" sz="1200">
                          <a:solidFill>
                            <a:srgbClr val="990000"/>
                          </a:solidFill>
                        </a:rPr>
                        <a:t>-1</a:t>
                      </a:r>
                      <a:endParaRPr b="1" sz="1200">
                        <a:solidFill>
                          <a:srgbClr val="990000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22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-26511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pouvons également modifier notre distance de pas (stride)</a:t>
            </a:r>
            <a:endParaRPr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70" name="Google Shape;170;p22"/>
          <p:cNvGraphicFramePr/>
          <p:nvPr/>
        </p:nvGraphicFramePr>
        <p:xfrm>
          <a:off x="893550" y="18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71" name="Google Shape;171;p22"/>
          <p:cNvSpPr/>
          <p:nvPr/>
        </p:nvSpPr>
        <p:spPr>
          <a:xfrm>
            <a:off x="1277100" y="1896500"/>
            <a:ext cx="11487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2" name="Google Shape;172;p22"/>
          <p:cNvCxnSpPr/>
          <p:nvPr/>
        </p:nvCxnSpPr>
        <p:spPr>
          <a:xfrm>
            <a:off x="2403975" y="1891500"/>
            <a:ext cx="3170100" cy="8313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graphicFrame>
        <p:nvGraphicFramePr>
          <p:cNvPr id="173" name="Google Shape;173;p22"/>
          <p:cNvGraphicFramePr/>
          <p:nvPr/>
        </p:nvGraphicFramePr>
        <p:xfrm>
          <a:off x="4419000" y="2717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4" name="Google Shape;174;p22"/>
          <p:cNvSpPr txBox="1"/>
          <p:nvPr/>
        </p:nvSpPr>
        <p:spPr>
          <a:xfrm>
            <a:off x="4372225" y="3989000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Filtre 3 par 3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5" name="Google Shape;175;p22"/>
          <p:cNvCxnSpPr/>
          <p:nvPr/>
        </p:nvCxnSpPr>
        <p:spPr>
          <a:xfrm>
            <a:off x="1274175" y="1891500"/>
            <a:ext cx="3143100" cy="8364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2"/>
          <p:cNvCxnSpPr/>
          <p:nvPr/>
        </p:nvCxnSpPr>
        <p:spPr>
          <a:xfrm>
            <a:off x="1301375" y="3073700"/>
            <a:ext cx="3115800" cy="8262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22"/>
          <p:cNvCxnSpPr/>
          <p:nvPr/>
        </p:nvCxnSpPr>
        <p:spPr>
          <a:xfrm>
            <a:off x="2425800" y="3073700"/>
            <a:ext cx="1991400" cy="5205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2"/>
          <p:cNvCxnSpPr/>
          <p:nvPr/>
        </p:nvCxnSpPr>
        <p:spPr>
          <a:xfrm>
            <a:off x="891475" y="1800350"/>
            <a:ext cx="375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23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Exemple de distance stride de 2 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85" name="Google Shape;185;p23"/>
          <p:cNvGraphicFramePr/>
          <p:nvPr/>
        </p:nvGraphicFramePr>
        <p:xfrm>
          <a:off x="893550" y="18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86" name="Google Shape;186;p23"/>
          <p:cNvSpPr/>
          <p:nvPr/>
        </p:nvSpPr>
        <p:spPr>
          <a:xfrm>
            <a:off x="1652700" y="1896500"/>
            <a:ext cx="11487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7" name="Google Shape;187;p23"/>
          <p:cNvCxnSpPr/>
          <p:nvPr/>
        </p:nvCxnSpPr>
        <p:spPr>
          <a:xfrm>
            <a:off x="2779575" y="1891500"/>
            <a:ext cx="3170100" cy="8313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graphicFrame>
        <p:nvGraphicFramePr>
          <p:cNvPr id="188" name="Google Shape;188;p23"/>
          <p:cNvGraphicFramePr/>
          <p:nvPr/>
        </p:nvGraphicFramePr>
        <p:xfrm>
          <a:off x="4794600" y="2717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9" name="Google Shape;189;p23"/>
          <p:cNvSpPr txBox="1"/>
          <p:nvPr/>
        </p:nvSpPr>
        <p:spPr>
          <a:xfrm>
            <a:off x="4712775" y="3940000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Filtre 3 par 3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0" name="Google Shape;190;p23"/>
          <p:cNvCxnSpPr/>
          <p:nvPr/>
        </p:nvCxnSpPr>
        <p:spPr>
          <a:xfrm>
            <a:off x="1649775" y="1891500"/>
            <a:ext cx="3143100" cy="8364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3"/>
          <p:cNvCxnSpPr/>
          <p:nvPr/>
        </p:nvCxnSpPr>
        <p:spPr>
          <a:xfrm>
            <a:off x="1676975" y="3073700"/>
            <a:ext cx="3115800" cy="8262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23"/>
          <p:cNvCxnSpPr/>
          <p:nvPr/>
        </p:nvCxnSpPr>
        <p:spPr>
          <a:xfrm>
            <a:off x="2801400" y="3073700"/>
            <a:ext cx="1991400" cy="5205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3"/>
          <p:cNvCxnSpPr/>
          <p:nvPr/>
        </p:nvCxnSpPr>
        <p:spPr>
          <a:xfrm>
            <a:off x="891475" y="1800350"/>
            <a:ext cx="7512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" name="Google Shape;19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Voici un exemple interactif !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○"/>
            </a:pPr>
            <a:r>
              <a:rPr b="1"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setosa.io/ev/image-kernels/</a:t>
            </a:r>
            <a:endParaRPr b="1"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Bienvenue dans la section sur les réseaux de neurones convolutifs !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CNNs (pour Convolutional Neural Networks) sont une architecture spécifique des réseaux de neurones qui sont extrêmement efficaces pour traiter les données d'images.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Passons en revue ce que nous allons apprendre dans cette section !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Dans le contexte des CNNs, ces "filtres" sont appelés </a:t>
            </a:r>
            <a:r>
              <a:rPr b="1"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noyaux de convolution</a:t>
            </a: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 processus qui consiste à les faire passer sur une image est connu sous le nom de </a:t>
            </a:r>
            <a:r>
              <a:rPr b="1"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convolution</a:t>
            </a: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Passons en revue quelques autres facteurs importants !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p26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Pendant la convolution, nous pourrions perdre les frontières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12" name="Google Shape;212;p26"/>
          <p:cNvGraphicFramePr/>
          <p:nvPr/>
        </p:nvGraphicFramePr>
        <p:xfrm>
          <a:off x="2384400" y="179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  <p:sp>
        <p:nvSpPr>
          <p:cNvPr id="213" name="Google Shape;213;p26"/>
          <p:cNvSpPr/>
          <p:nvPr/>
        </p:nvSpPr>
        <p:spPr>
          <a:xfrm>
            <a:off x="2767250" y="2185150"/>
            <a:ext cx="11487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4" name="Google Shape;214;p26"/>
          <p:cNvCxnSpPr/>
          <p:nvPr/>
        </p:nvCxnSpPr>
        <p:spPr>
          <a:xfrm>
            <a:off x="3927350" y="2183475"/>
            <a:ext cx="2757000" cy="4347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15" name="Google Shape;215;p26"/>
          <p:cNvSpPr txBox="1"/>
          <p:nvPr/>
        </p:nvSpPr>
        <p:spPr>
          <a:xfrm>
            <a:off x="5447400" y="393532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Filtre 3 par 3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6" name="Google Shape;216;p26"/>
          <p:cNvCxnSpPr/>
          <p:nvPr/>
        </p:nvCxnSpPr>
        <p:spPr>
          <a:xfrm>
            <a:off x="2770625" y="2183475"/>
            <a:ext cx="2757000" cy="4398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26"/>
          <p:cNvCxnSpPr/>
          <p:nvPr/>
        </p:nvCxnSpPr>
        <p:spPr>
          <a:xfrm>
            <a:off x="2761500" y="3372200"/>
            <a:ext cx="2766000" cy="4230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26"/>
          <p:cNvCxnSpPr/>
          <p:nvPr/>
        </p:nvCxnSpPr>
        <p:spPr>
          <a:xfrm>
            <a:off x="3931925" y="3353925"/>
            <a:ext cx="2752500" cy="4434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graphicFrame>
        <p:nvGraphicFramePr>
          <p:cNvPr id="219" name="Google Shape;219;p26"/>
          <p:cNvGraphicFramePr/>
          <p:nvPr/>
        </p:nvGraphicFramePr>
        <p:xfrm>
          <a:off x="5529225" y="261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27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Pendant la convolution, nous pourrions perdre les frontières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26" name="Google Shape;226;p27"/>
          <p:cNvGraphicFramePr/>
          <p:nvPr/>
        </p:nvGraphicFramePr>
        <p:xfrm>
          <a:off x="2384400" y="179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  <p:sp>
        <p:nvSpPr>
          <p:cNvPr id="227" name="Google Shape;227;p27"/>
          <p:cNvSpPr/>
          <p:nvPr/>
        </p:nvSpPr>
        <p:spPr>
          <a:xfrm>
            <a:off x="3150100" y="2185150"/>
            <a:ext cx="11487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8" name="Google Shape;228;p27"/>
          <p:cNvCxnSpPr/>
          <p:nvPr/>
        </p:nvCxnSpPr>
        <p:spPr>
          <a:xfrm>
            <a:off x="4311400" y="2190000"/>
            <a:ext cx="2373000" cy="4281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29" name="Google Shape;229;p27"/>
          <p:cNvSpPr txBox="1"/>
          <p:nvPr/>
        </p:nvSpPr>
        <p:spPr>
          <a:xfrm>
            <a:off x="5447400" y="393532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Filtre 3 par 3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0" name="Google Shape;230;p27"/>
          <p:cNvCxnSpPr/>
          <p:nvPr/>
        </p:nvCxnSpPr>
        <p:spPr>
          <a:xfrm>
            <a:off x="3154675" y="2185425"/>
            <a:ext cx="2373000" cy="4377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7"/>
          <p:cNvCxnSpPr/>
          <p:nvPr/>
        </p:nvCxnSpPr>
        <p:spPr>
          <a:xfrm>
            <a:off x="3140975" y="3365000"/>
            <a:ext cx="2386500" cy="4302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27"/>
          <p:cNvCxnSpPr/>
          <p:nvPr/>
        </p:nvCxnSpPr>
        <p:spPr>
          <a:xfrm>
            <a:off x="4325100" y="3360425"/>
            <a:ext cx="2359200" cy="4368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graphicFrame>
        <p:nvGraphicFramePr>
          <p:cNvPr id="233" name="Google Shape;233;p27"/>
          <p:cNvGraphicFramePr/>
          <p:nvPr/>
        </p:nvGraphicFramePr>
        <p:xfrm>
          <a:off x="5529225" y="261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28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On peut </a:t>
            </a:r>
            <a:r>
              <a:rPr b="1"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rembourrer</a:t>
            </a: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l'image avec plus de valeurs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40" name="Google Shape;240;p28"/>
          <p:cNvGraphicFramePr/>
          <p:nvPr/>
        </p:nvGraphicFramePr>
        <p:xfrm>
          <a:off x="2384400" y="179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241" name="Google Shape;241;p28"/>
          <p:cNvSpPr/>
          <p:nvPr/>
        </p:nvSpPr>
        <p:spPr>
          <a:xfrm>
            <a:off x="3532950" y="2577550"/>
            <a:ext cx="11487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2" name="Google Shape;242;p28"/>
          <p:cNvCxnSpPr/>
          <p:nvPr/>
        </p:nvCxnSpPr>
        <p:spPr>
          <a:xfrm>
            <a:off x="4700025" y="2587750"/>
            <a:ext cx="1984200" cy="303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3" name="Google Shape;243;p28"/>
          <p:cNvSpPr txBox="1"/>
          <p:nvPr/>
        </p:nvSpPr>
        <p:spPr>
          <a:xfrm>
            <a:off x="5447400" y="393532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Filtre 3 par 3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44" name="Google Shape;244;p28"/>
          <p:cNvCxnSpPr/>
          <p:nvPr/>
        </p:nvCxnSpPr>
        <p:spPr>
          <a:xfrm>
            <a:off x="3538725" y="2564900"/>
            <a:ext cx="1989000" cy="585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28"/>
          <p:cNvCxnSpPr/>
          <p:nvPr/>
        </p:nvCxnSpPr>
        <p:spPr>
          <a:xfrm>
            <a:off x="3543300" y="3753600"/>
            <a:ext cx="1984200" cy="417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28"/>
          <p:cNvCxnSpPr/>
          <p:nvPr/>
        </p:nvCxnSpPr>
        <p:spPr>
          <a:xfrm>
            <a:off x="4681725" y="3744475"/>
            <a:ext cx="2002800" cy="528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graphicFrame>
        <p:nvGraphicFramePr>
          <p:cNvPr id="247" name="Google Shape;247;p28"/>
          <p:cNvGraphicFramePr/>
          <p:nvPr/>
        </p:nvGraphicFramePr>
        <p:xfrm>
          <a:off x="5529225" y="261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9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Cela nous permet de préserver la taille de l'image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54" name="Google Shape;254;p29"/>
          <p:cNvGraphicFramePr/>
          <p:nvPr/>
        </p:nvGraphicFramePr>
        <p:xfrm>
          <a:off x="2384400" y="179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1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255" name="Google Shape;255;p29"/>
          <p:cNvSpPr/>
          <p:nvPr/>
        </p:nvSpPr>
        <p:spPr>
          <a:xfrm>
            <a:off x="3532950" y="2577550"/>
            <a:ext cx="1148700" cy="117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6" name="Google Shape;256;p29"/>
          <p:cNvCxnSpPr/>
          <p:nvPr/>
        </p:nvCxnSpPr>
        <p:spPr>
          <a:xfrm>
            <a:off x="4700025" y="2587750"/>
            <a:ext cx="1984200" cy="303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57" name="Google Shape;257;p29"/>
          <p:cNvSpPr txBox="1"/>
          <p:nvPr/>
        </p:nvSpPr>
        <p:spPr>
          <a:xfrm>
            <a:off x="5447400" y="3935325"/>
            <a:ext cx="13122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3 by 3 Filter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8" name="Google Shape;258;p29"/>
          <p:cNvCxnSpPr/>
          <p:nvPr/>
        </p:nvCxnSpPr>
        <p:spPr>
          <a:xfrm>
            <a:off x="3538725" y="2564900"/>
            <a:ext cx="1989000" cy="585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29"/>
          <p:cNvCxnSpPr/>
          <p:nvPr/>
        </p:nvCxnSpPr>
        <p:spPr>
          <a:xfrm>
            <a:off x="3543300" y="3753600"/>
            <a:ext cx="1984200" cy="417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29"/>
          <p:cNvCxnSpPr/>
          <p:nvPr/>
        </p:nvCxnSpPr>
        <p:spPr>
          <a:xfrm>
            <a:off x="4681725" y="3744475"/>
            <a:ext cx="2002800" cy="52800"/>
          </a:xfrm>
          <a:prstGeom prst="straightConnector1">
            <a:avLst/>
          </a:prstGeom>
          <a:noFill/>
          <a:ln cap="flat" cmpd="sng" w="19050">
            <a:solidFill>
              <a:srgbClr val="EA9999"/>
            </a:solidFill>
            <a:prstDash val="dash"/>
            <a:round/>
            <a:headEnd len="med" w="med" type="none"/>
            <a:tailEnd len="med" w="med" type="none"/>
          </a:ln>
        </p:spPr>
      </p:cxnSp>
      <p:graphicFrame>
        <p:nvGraphicFramePr>
          <p:cNvPr id="261" name="Google Shape;261;p29"/>
          <p:cNvGraphicFramePr/>
          <p:nvPr/>
        </p:nvGraphicFramePr>
        <p:xfrm>
          <a:off x="5529225" y="261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{013DD870-2467-4D74-B44C-B7D2BC2B2A23}</a:tableStyleId>
              </a:tblPr>
              <a:tblGrid>
                <a:gridCol w="382850"/>
                <a:gridCol w="382850"/>
                <a:gridCol w="382850"/>
              </a:tblGrid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0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Maintenant que nous comprenons les filtres d'image, explorons l'architecture d'un CNN qui permet au réseau de trouver les meilleurs poids pour un filtre dans la </a:t>
            </a:r>
            <a:r>
              <a:rPr b="1"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couche de convolution</a:t>
            </a: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Couches de Convolution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12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Rappelons que l'utilisation d'un ANN pour l'ensemble des données du MNIST permet d'obtenir un réseau d'une exactitude relativement bonne.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Cependant, le fait de toujours utiliser les modèles ANN pour les données d'images pose certains problèmes.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ANNs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○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Grande quantité de paramètres (plus de 100 000 pour des images minuscules de 28 par 28)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○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perdons toutes les informations en 2D en aplatissant l'image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○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Ne fonctionnera que sur des images très similaires et bien centrées.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Un CNN peut utiliser des couches de convolution pour aider à atténuer ces problèmes.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Une couche de convolution est créée lorsque nous appliquons plusieurs filtres d'image aux images d'entrée.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La couche sera ensuite entraînée à déterminer les meilleures valeurs de poids de filtre.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Section CNN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Comprendre les CNNs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2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■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Noyaux et filtres d'image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2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■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Convolutions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2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■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Couches de Pooling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Dataset MNIST (Images en niveaux de gris)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Dataset CIFAR-10 (Images en couleur)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Un CNN permet également de réduire les paramètres en se concentrant sur la </a:t>
            </a:r>
            <a:r>
              <a:rPr b="1"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connectivité locale</a:t>
            </a: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Tous les neurones ne seront pas entièrement connectés.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"/>
              <a:buChar char="●"/>
            </a:pPr>
            <a:r>
              <a:rPr lang="en" sz="2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Au lieu de cela, les neurones sont seulement connectés à un sous-ensemble de neurones locaux dans la couche suivante (ceux-ci finissent par être les filtres !)</a:t>
            </a:r>
            <a:endParaRPr sz="24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" name="Google Shape;302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Comprenons cette connectivité locale et sa connexion aux filtres en commençant par un exemple 1-D simplifié.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étendrons plus tard ce système à des entrées 2-D pour une image en niveaux de gris, puis plus tard à des entrées 3-D du tenseur pour des images en couleur.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Montserrat"/>
              <a:buChar char="●"/>
            </a:pPr>
            <a:r>
              <a:rPr lang="en" sz="25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ANN</a:t>
            </a:r>
            <a:endParaRPr sz="25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Google Shape;309;p37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7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7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7"/>
          <p:cNvSpPr/>
          <p:nvPr/>
        </p:nvSpPr>
        <p:spPr>
          <a:xfrm flipH="1">
            <a:off x="3118723" y="340656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7"/>
          <p:cNvSpPr/>
          <p:nvPr/>
        </p:nvSpPr>
        <p:spPr>
          <a:xfrm flipH="1">
            <a:off x="3118723" y="399161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7"/>
          <p:cNvSpPr/>
          <p:nvPr/>
        </p:nvSpPr>
        <p:spPr>
          <a:xfrm flipH="1">
            <a:off x="3118723" y="4576675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7"/>
          <p:cNvSpPr/>
          <p:nvPr/>
        </p:nvSpPr>
        <p:spPr>
          <a:xfrm flipH="1">
            <a:off x="4613023" y="23118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7"/>
          <p:cNvSpPr/>
          <p:nvPr/>
        </p:nvSpPr>
        <p:spPr>
          <a:xfrm flipH="1">
            <a:off x="4613023" y="29003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7"/>
          <p:cNvSpPr/>
          <p:nvPr/>
        </p:nvSpPr>
        <p:spPr>
          <a:xfrm flipH="1">
            <a:off x="4613023" y="34888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8" name="Google Shape;318;p37"/>
          <p:cNvCxnSpPr>
            <a:stCxn id="309" idx="2"/>
            <a:endCxn id="315" idx="6"/>
          </p:cNvCxnSpPr>
          <p:nvPr/>
        </p:nvCxnSpPr>
        <p:spPr>
          <a:xfrm>
            <a:off x="3621523" y="1895888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37"/>
          <p:cNvCxnSpPr>
            <a:stCxn id="309" idx="2"/>
            <a:endCxn id="316" idx="6"/>
          </p:cNvCxnSpPr>
          <p:nvPr/>
        </p:nvCxnSpPr>
        <p:spPr>
          <a:xfrm>
            <a:off x="3621523" y="1895888"/>
            <a:ext cx="991500" cy="125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37"/>
          <p:cNvCxnSpPr>
            <a:stCxn id="309" idx="2"/>
            <a:endCxn id="317" idx="6"/>
          </p:cNvCxnSpPr>
          <p:nvPr/>
        </p:nvCxnSpPr>
        <p:spPr>
          <a:xfrm>
            <a:off x="3621523" y="1895888"/>
            <a:ext cx="991500" cy="1844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7"/>
          <p:cNvCxnSpPr>
            <a:stCxn id="310" idx="2"/>
            <a:endCxn id="315" idx="6"/>
          </p:cNvCxnSpPr>
          <p:nvPr/>
        </p:nvCxnSpPr>
        <p:spPr>
          <a:xfrm>
            <a:off x="3621523" y="24844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37"/>
          <p:cNvCxnSpPr>
            <a:stCxn id="310" idx="2"/>
            <a:endCxn id="316" idx="6"/>
          </p:cNvCxnSpPr>
          <p:nvPr/>
        </p:nvCxnSpPr>
        <p:spPr>
          <a:xfrm>
            <a:off x="3621523" y="2484400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37"/>
          <p:cNvCxnSpPr>
            <a:stCxn id="310" idx="2"/>
            <a:endCxn id="317" idx="6"/>
          </p:cNvCxnSpPr>
          <p:nvPr/>
        </p:nvCxnSpPr>
        <p:spPr>
          <a:xfrm>
            <a:off x="3621523" y="2484400"/>
            <a:ext cx="991500" cy="125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37"/>
          <p:cNvCxnSpPr>
            <a:stCxn id="311" idx="2"/>
            <a:endCxn id="317" idx="6"/>
          </p:cNvCxnSpPr>
          <p:nvPr/>
        </p:nvCxnSpPr>
        <p:spPr>
          <a:xfrm>
            <a:off x="3621523" y="3072900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37"/>
          <p:cNvCxnSpPr>
            <a:stCxn id="312" idx="2"/>
            <a:endCxn id="317" idx="6"/>
          </p:cNvCxnSpPr>
          <p:nvPr/>
        </p:nvCxnSpPr>
        <p:spPr>
          <a:xfrm>
            <a:off x="3621523" y="3657963"/>
            <a:ext cx="991500" cy="82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37"/>
          <p:cNvCxnSpPr>
            <a:stCxn id="313" idx="2"/>
            <a:endCxn id="317" idx="6"/>
          </p:cNvCxnSpPr>
          <p:nvPr/>
        </p:nvCxnSpPr>
        <p:spPr>
          <a:xfrm flipH="1" rot="10800000">
            <a:off x="3621523" y="3740213"/>
            <a:ext cx="991500" cy="50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37"/>
          <p:cNvCxnSpPr>
            <a:stCxn id="314" idx="2"/>
            <a:endCxn id="317" idx="6"/>
          </p:cNvCxnSpPr>
          <p:nvPr/>
        </p:nvCxnSpPr>
        <p:spPr>
          <a:xfrm flipH="1" rot="10800000">
            <a:off x="3621523" y="3740275"/>
            <a:ext cx="991500" cy="1087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37"/>
          <p:cNvCxnSpPr>
            <a:stCxn id="314" idx="2"/>
            <a:endCxn id="316" idx="6"/>
          </p:cNvCxnSpPr>
          <p:nvPr/>
        </p:nvCxnSpPr>
        <p:spPr>
          <a:xfrm flipH="1" rot="10800000">
            <a:off x="3621523" y="3151675"/>
            <a:ext cx="991500" cy="167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37"/>
          <p:cNvCxnSpPr>
            <a:stCxn id="313" idx="2"/>
            <a:endCxn id="316" idx="6"/>
          </p:cNvCxnSpPr>
          <p:nvPr/>
        </p:nvCxnSpPr>
        <p:spPr>
          <a:xfrm flipH="1" rot="10800000">
            <a:off x="3621523" y="3151613"/>
            <a:ext cx="991500" cy="1091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" name="Google Shape;330;p37"/>
          <p:cNvCxnSpPr>
            <a:stCxn id="312" idx="2"/>
            <a:endCxn id="316" idx="6"/>
          </p:cNvCxnSpPr>
          <p:nvPr/>
        </p:nvCxnSpPr>
        <p:spPr>
          <a:xfrm flipH="1" rot="10800000">
            <a:off x="3621523" y="3151863"/>
            <a:ext cx="991500" cy="506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37"/>
          <p:cNvCxnSpPr>
            <a:stCxn id="311" idx="2"/>
            <a:endCxn id="316" idx="6"/>
          </p:cNvCxnSpPr>
          <p:nvPr/>
        </p:nvCxnSpPr>
        <p:spPr>
          <a:xfrm>
            <a:off x="3621523" y="30729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37"/>
          <p:cNvCxnSpPr>
            <a:stCxn id="311" idx="2"/>
            <a:endCxn id="315" idx="6"/>
          </p:cNvCxnSpPr>
          <p:nvPr/>
        </p:nvCxnSpPr>
        <p:spPr>
          <a:xfrm flipH="1" rot="10800000">
            <a:off x="3621523" y="2563200"/>
            <a:ext cx="991500" cy="509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37"/>
          <p:cNvCxnSpPr/>
          <p:nvPr/>
        </p:nvCxnSpPr>
        <p:spPr>
          <a:xfrm>
            <a:off x="5426975" y="3118100"/>
            <a:ext cx="1293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Montserrat"/>
              <a:buChar char="●"/>
            </a:pPr>
            <a:r>
              <a:rPr lang="en" sz="25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Entièrement connectés, beaucoup de paramètres !</a:t>
            </a:r>
            <a:endParaRPr sz="25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38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8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8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8"/>
          <p:cNvSpPr/>
          <p:nvPr/>
        </p:nvSpPr>
        <p:spPr>
          <a:xfrm flipH="1">
            <a:off x="3118723" y="340656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8"/>
          <p:cNvSpPr/>
          <p:nvPr/>
        </p:nvSpPr>
        <p:spPr>
          <a:xfrm flipH="1">
            <a:off x="3118723" y="399161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8"/>
          <p:cNvSpPr/>
          <p:nvPr/>
        </p:nvSpPr>
        <p:spPr>
          <a:xfrm flipH="1">
            <a:off x="3118723" y="4576675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8"/>
          <p:cNvSpPr/>
          <p:nvPr/>
        </p:nvSpPr>
        <p:spPr>
          <a:xfrm flipH="1">
            <a:off x="4613023" y="23118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8"/>
          <p:cNvSpPr/>
          <p:nvPr/>
        </p:nvSpPr>
        <p:spPr>
          <a:xfrm flipH="1">
            <a:off x="4613023" y="29003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8"/>
          <p:cNvSpPr/>
          <p:nvPr/>
        </p:nvSpPr>
        <p:spPr>
          <a:xfrm flipH="1">
            <a:off x="4613023" y="34888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9" name="Google Shape;349;p38"/>
          <p:cNvCxnSpPr>
            <a:stCxn id="340" idx="2"/>
            <a:endCxn id="346" idx="6"/>
          </p:cNvCxnSpPr>
          <p:nvPr/>
        </p:nvCxnSpPr>
        <p:spPr>
          <a:xfrm>
            <a:off x="3621523" y="1895888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38"/>
          <p:cNvCxnSpPr>
            <a:stCxn id="340" idx="2"/>
            <a:endCxn id="347" idx="6"/>
          </p:cNvCxnSpPr>
          <p:nvPr/>
        </p:nvCxnSpPr>
        <p:spPr>
          <a:xfrm>
            <a:off x="3621523" y="1895888"/>
            <a:ext cx="991500" cy="125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38"/>
          <p:cNvCxnSpPr>
            <a:stCxn id="340" idx="2"/>
            <a:endCxn id="348" idx="6"/>
          </p:cNvCxnSpPr>
          <p:nvPr/>
        </p:nvCxnSpPr>
        <p:spPr>
          <a:xfrm>
            <a:off x="3621523" y="1895888"/>
            <a:ext cx="991500" cy="1844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38"/>
          <p:cNvCxnSpPr>
            <a:stCxn id="341" idx="2"/>
            <a:endCxn id="346" idx="6"/>
          </p:cNvCxnSpPr>
          <p:nvPr/>
        </p:nvCxnSpPr>
        <p:spPr>
          <a:xfrm>
            <a:off x="3621523" y="24844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38"/>
          <p:cNvCxnSpPr>
            <a:stCxn id="341" idx="2"/>
            <a:endCxn id="347" idx="6"/>
          </p:cNvCxnSpPr>
          <p:nvPr/>
        </p:nvCxnSpPr>
        <p:spPr>
          <a:xfrm>
            <a:off x="3621523" y="2484400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38"/>
          <p:cNvCxnSpPr>
            <a:stCxn id="341" idx="2"/>
            <a:endCxn id="348" idx="6"/>
          </p:cNvCxnSpPr>
          <p:nvPr/>
        </p:nvCxnSpPr>
        <p:spPr>
          <a:xfrm>
            <a:off x="3621523" y="2484400"/>
            <a:ext cx="991500" cy="125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38"/>
          <p:cNvCxnSpPr>
            <a:stCxn id="342" idx="2"/>
            <a:endCxn id="348" idx="6"/>
          </p:cNvCxnSpPr>
          <p:nvPr/>
        </p:nvCxnSpPr>
        <p:spPr>
          <a:xfrm>
            <a:off x="3621523" y="3072900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8"/>
          <p:cNvCxnSpPr>
            <a:stCxn id="343" idx="2"/>
            <a:endCxn id="348" idx="6"/>
          </p:cNvCxnSpPr>
          <p:nvPr/>
        </p:nvCxnSpPr>
        <p:spPr>
          <a:xfrm>
            <a:off x="3621523" y="3657963"/>
            <a:ext cx="991500" cy="82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38"/>
          <p:cNvCxnSpPr>
            <a:stCxn id="344" idx="2"/>
            <a:endCxn id="348" idx="6"/>
          </p:cNvCxnSpPr>
          <p:nvPr/>
        </p:nvCxnSpPr>
        <p:spPr>
          <a:xfrm flipH="1" rot="10800000">
            <a:off x="3621523" y="3740213"/>
            <a:ext cx="991500" cy="50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38"/>
          <p:cNvCxnSpPr>
            <a:stCxn id="345" idx="2"/>
            <a:endCxn id="348" idx="6"/>
          </p:cNvCxnSpPr>
          <p:nvPr/>
        </p:nvCxnSpPr>
        <p:spPr>
          <a:xfrm flipH="1" rot="10800000">
            <a:off x="3621523" y="3740275"/>
            <a:ext cx="991500" cy="1087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38"/>
          <p:cNvCxnSpPr>
            <a:stCxn id="345" idx="2"/>
            <a:endCxn id="347" idx="6"/>
          </p:cNvCxnSpPr>
          <p:nvPr/>
        </p:nvCxnSpPr>
        <p:spPr>
          <a:xfrm flipH="1" rot="10800000">
            <a:off x="3621523" y="3151675"/>
            <a:ext cx="991500" cy="167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38"/>
          <p:cNvCxnSpPr>
            <a:stCxn id="344" idx="2"/>
            <a:endCxn id="347" idx="6"/>
          </p:cNvCxnSpPr>
          <p:nvPr/>
        </p:nvCxnSpPr>
        <p:spPr>
          <a:xfrm flipH="1" rot="10800000">
            <a:off x="3621523" y="3151613"/>
            <a:ext cx="991500" cy="1091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38"/>
          <p:cNvCxnSpPr>
            <a:stCxn id="343" idx="2"/>
            <a:endCxn id="347" idx="6"/>
          </p:cNvCxnSpPr>
          <p:nvPr/>
        </p:nvCxnSpPr>
        <p:spPr>
          <a:xfrm flipH="1" rot="10800000">
            <a:off x="3621523" y="3151863"/>
            <a:ext cx="991500" cy="506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38"/>
          <p:cNvCxnSpPr>
            <a:stCxn id="342" idx="2"/>
            <a:endCxn id="347" idx="6"/>
          </p:cNvCxnSpPr>
          <p:nvPr/>
        </p:nvCxnSpPr>
        <p:spPr>
          <a:xfrm>
            <a:off x="3621523" y="30729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38"/>
          <p:cNvCxnSpPr>
            <a:stCxn id="342" idx="2"/>
            <a:endCxn id="346" idx="6"/>
          </p:cNvCxnSpPr>
          <p:nvPr/>
        </p:nvCxnSpPr>
        <p:spPr>
          <a:xfrm flipH="1" rot="10800000">
            <a:off x="3621523" y="2563200"/>
            <a:ext cx="991500" cy="509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38"/>
          <p:cNvCxnSpPr/>
          <p:nvPr/>
        </p:nvCxnSpPr>
        <p:spPr>
          <a:xfrm>
            <a:off x="5426975" y="3118100"/>
            <a:ext cx="1293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" name="Google Shape;370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Montserrat"/>
              <a:buChar char="●"/>
            </a:pPr>
            <a:r>
              <a:rPr lang="en" sz="25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CNN - Couche de Convolution</a:t>
            </a:r>
            <a:endParaRPr sz="25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1" name="Google Shape;371;p39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9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9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9"/>
          <p:cNvSpPr/>
          <p:nvPr/>
        </p:nvSpPr>
        <p:spPr>
          <a:xfrm flipH="1">
            <a:off x="3118723" y="340656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9"/>
          <p:cNvSpPr/>
          <p:nvPr/>
        </p:nvSpPr>
        <p:spPr>
          <a:xfrm flipH="1">
            <a:off x="3118723" y="399161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9"/>
          <p:cNvSpPr/>
          <p:nvPr/>
        </p:nvSpPr>
        <p:spPr>
          <a:xfrm flipH="1">
            <a:off x="3118723" y="4576675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9"/>
          <p:cNvSpPr/>
          <p:nvPr/>
        </p:nvSpPr>
        <p:spPr>
          <a:xfrm flipH="1">
            <a:off x="4613023" y="23118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9"/>
          <p:cNvSpPr/>
          <p:nvPr/>
        </p:nvSpPr>
        <p:spPr>
          <a:xfrm flipH="1">
            <a:off x="4613023" y="29003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9"/>
          <p:cNvSpPr/>
          <p:nvPr/>
        </p:nvSpPr>
        <p:spPr>
          <a:xfrm flipH="1">
            <a:off x="4613023" y="34888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0" name="Google Shape;380;p39"/>
          <p:cNvCxnSpPr>
            <a:stCxn id="371" idx="2"/>
            <a:endCxn id="377" idx="6"/>
          </p:cNvCxnSpPr>
          <p:nvPr/>
        </p:nvCxnSpPr>
        <p:spPr>
          <a:xfrm>
            <a:off x="3621523" y="1895888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39"/>
          <p:cNvCxnSpPr>
            <a:stCxn id="372" idx="2"/>
            <a:endCxn id="377" idx="6"/>
          </p:cNvCxnSpPr>
          <p:nvPr/>
        </p:nvCxnSpPr>
        <p:spPr>
          <a:xfrm>
            <a:off x="3621523" y="24844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39"/>
          <p:cNvCxnSpPr>
            <a:stCxn id="375" idx="2"/>
            <a:endCxn id="379" idx="6"/>
          </p:cNvCxnSpPr>
          <p:nvPr/>
        </p:nvCxnSpPr>
        <p:spPr>
          <a:xfrm flipH="1" rot="10800000">
            <a:off x="3621523" y="3740213"/>
            <a:ext cx="991500" cy="50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39"/>
          <p:cNvCxnSpPr>
            <a:stCxn id="376" idx="2"/>
            <a:endCxn id="379" idx="6"/>
          </p:cNvCxnSpPr>
          <p:nvPr/>
        </p:nvCxnSpPr>
        <p:spPr>
          <a:xfrm flipH="1" rot="10800000">
            <a:off x="3621523" y="3740275"/>
            <a:ext cx="991500" cy="1087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39"/>
          <p:cNvCxnSpPr>
            <a:stCxn id="374" idx="2"/>
            <a:endCxn id="378" idx="6"/>
          </p:cNvCxnSpPr>
          <p:nvPr/>
        </p:nvCxnSpPr>
        <p:spPr>
          <a:xfrm flipH="1" rot="10800000">
            <a:off x="3621523" y="3151863"/>
            <a:ext cx="991500" cy="506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39"/>
          <p:cNvCxnSpPr>
            <a:stCxn id="373" idx="2"/>
            <a:endCxn id="378" idx="6"/>
          </p:cNvCxnSpPr>
          <p:nvPr/>
        </p:nvCxnSpPr>
        <p:spPr>
          <a:xfrm>
            <a:off x="3621523" y="30729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39"/>
          <p:cNvCxnSpPr/>
          <p:nvPr/>
        </p:nvCxnSpPr>
        <p:spPr>
          <a:xfrm>
            <a:off x="5426975" y="3118100"/>
            <a:ext cx="1293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" name="Google Shape;392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Montserrat"/>
              <a:buChar char="●"/>
            </a:pPr>
            <a:r>
              <a:rPr lang="en" sz="25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CNN - Connexions localisées</a:t>
            </a:r>
            <a:endParaRPr sz="25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3" name="Google Shape;393;p40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0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0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0"/>
          <p:cNvSpPr/>
          <p:nvPr/>
        </p:nvSpPr>
        <p:spPr>
          <a:xfrm flipH="1">
            <a:off x="3118723" y="340656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0"/>
          <p:cNvSpPr/>
          <p:nvPr/>
        </p:nvSpPr>
        <p:spPr>
          <a:xfrm flipH="1">
            <a:off x="3118723" y="399161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0"/>
          <p:cNvSpPr/>
          <p:nvPr/>
        </p:nvSpPr>
        <p:spPr>
          <a:xfrm flipH="1">
            <a:off x="3118723" y="4576675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0"/>
          <p:cNvSpPr/>
          <p:nvPr/>
        </p:nvSpPr>
        <p:spPr>
          <a:xfrm flipH="1">
            <a:off x="4613023" y="23118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0"/>
          <p:cNvSpPr/>
          <p:nvPr/>
        </p:nvSpPr>
        <p:spPr>
          <a:xfrm flipH="1">
            <a:off x="4613023" y="29003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0"/>
          <p:cNvSpPr/>
          <p:nvPr/>
        </p:nvSpPr>
        <p:spPr>
          <a:xfrm flipH="1">
            <a:off x="4613023" y="34888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2" name="Google Shape;402;p40"/>
          <p:cNvCxnSpPr>
            <a:stCxn id="393" idx="2"/>
            <a:endCxn id="399" idx="6"/>
          </p:cNvCxnSpPr>
          <p:nvPr/>
        </p:nvCxnSpPr>
        <p:spPr>
          <a:xfrm>
            <a:off x="3621523" y="1895888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3" name="Google Shape;403;p40"/>
          <p:cNvCxnSpPr>
            <a:stCxn id="394" idx="2"/>
            <a:endCxn id="399" idx="6"/>
          </p:cNvCxnSpPr>
          <p:nvPr/>
        </p:nvCxnSpPr>
        <p:spPr>
          <a:xfrm>
            <a:off x="3621523" y="24844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40"/>
          <p:cNvCxnSpPr>
            <a:stCxn id="397" idx="2"/>
            <a:endCxn id="401" idx="6"/>
          </p:cNvCxnSpPr>
          <p:nvPr/>
        </p:nvCxnSpPr>
        <p:spPr>
          <a:xfrm flipH="1" rot="10800000">
            <a:off x="3621523" y="3740213"/>
            <a:ext cx="991500" cy="50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5" name="Google Shape;405;p40"/>
          <p:cNvCxnSpPr>
            <a:stCxn id="398" idx="2"/>
            <a:endCxn id="401" idx="6"/>
          </p:cNvCxnSpPr>
          <p:nvPr/>
        </p:nvCxnSpPr>
        <p:spPr>
          <a:xfrm flipH="1" rot="10800000">
            <a:off x="3621523" y="3740275"/>
            <a:ext cx="991500" cy="1087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40"/>
          <p:cNvCxnSpPr>
            <a:stCxn id="396" idx="2"/>
            <a:endCxn id="400" idx="6"/>
          </p:cNvCxnSpPr>
          <p:nvPr/>
        </p:nvCxnSpPr>
        <p:spPr>
          <a:xfrm flipH="1" rot="10800000">
            <a:off x="3621523" y="3151863"/>
            <a:ext cx="991500" cy="506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7" name="Google Shape;407;p40"/>
          <p:cNvCxnSpPr>
            <a:stCxn id="395" idx="2"/>
            <a:endCxn id="400" idx="6"/>
          </p:cNvCxnSpPr>
          <p:nvPr/>
        </p:nvCxnSpPr>
        <p:spPr>
          <a:xfrm>
            <a:off x="3621523" y="30729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40"/>
          <p:cNvCxnSpPr/>
          <p:nvPr/>
        </p:nvCxnSpPr>
        <p:spPr>
          <a:xfrm>
            <a:off x="5426975" y="3118100"/>
            <a:ext cx="1293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4" name="Google Shape;414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Montserrat"/>
              <a:buChar char="●"/>
            </a:pPr>
            <a:r>
              <a:rPr lang="en" sz="25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CNN - Nous avons ici 1 filtre</a:t>
            </a:r>
            <a:endParaRPr sz="25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5" name="Google Shape;415;p41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1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1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41"/>
          <p:cNvSpPr/>
          <p:nvPr/>
        </p:nvSpPr>
        <p:spPr>
          <a:xfrm flipH="1">
            <a:off x="3118723" y="340656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1"/>
          <p:cNvSpPr/>
          <p:nvPr/>
        </p:nvSpPr>
        <p:spPr>
          <a:xfrm flipH="1">
            <a:off x="3118723" y="399161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1"/>
          <p:cNvSpPr/>
          <p:nvPr/>
        </p:nvSpPr>
        <p:spPr>
          <a:xfrm flipH="1">
            <a:off x="3118723" y="4576675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1"/>
          <p:cNvSpPr/>
          <p:nvPr/>
        </p:nvSpPr>
        <p:spPr>
          <a:xfrm flipH="1">
            <a:off x="4613023" y="23118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41"/>
          <p:cNvSpPr/>
          <p:nvPr/>
        </p:nvSpPr>
        <p:spPr>
          <a:xfrm flipH="1">
            <a:off x="4613023" y="29003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1"/>
          <p:cNvSpPr/>
          <p:nvPr/>
        </p:nvSpPr>
        <p:spPr>
          <a:xfrm flipH="1">
            <a:off x="4613023" y="34888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4" name="Google Shape;424;p41"/>
          <p:cNvCxnSpPr>
            <a:stCxn id="415" idx="2"/>
            <a:endCxn id="421" idx="6"/>
          </p:cNvCxnSpPr>
          <p:nvPr/>
        </p:nvCxnSpPr>
        <p:spPr>
          <a:xfrm>
            <a:off x="3621523" y="1895888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5" name="Google Shape;425;p41"/>
          <p:cNvCxnSpPr>
            <a:stCxn id="416" idx="2"/>
            <a:endCxn id="421" idx="6"/>
          </p:cNvCxnSpPr>
          <p:nvPr/>
        </p:nvCxnSpPr>
        <p:spPr>
          <a:xfrm>
            <a:off x="3621523" y="24844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6" name="Google Shape;426;p41"/>
          <p:cNvCxnSpPr>
            <a:stCxn id="419" idx="2"/>
            <a:endCxn id="423" idx="6"/>
          </p:cNvCxnSpPr>
          <p:nvPr/>
        </p:nvCxnSpPr>
        <p:spPr>
          <a:xfrm flipH="1" rot="10800000">
            <a:off x="3621523" y="3740213"/>
            <a:ext cx="991500" cy="50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7" name="Google Shape;427;p41"/>
          <p:cNvCxnSpPr>
            <a:stCxn id="420" idx="2"/>
            <a:endCxn id="423" idx="6"/>
          </p:cNvCxnSpPr>
          <p:nvPr/>
        </p:nvCxnSpPr>
        <p:spPr>
          <a:xfrm flipH="1" rot="10800000">
            <a:off x="3621523" y="3740275"/>
            <a:ext cx="991500" cy="1087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8" name="Google Shape;428;p41"/>
          <p:cNvCxnSpPr>
            <a:stCxn id="418" idx="2"/>
            <a:endCxn id="422" idx="6"/>
          </p:cNvCxnSpPr>
          <p:nvPr/>
        </p:nvCxnSpPr>
        <p:spPr>
          <a:xfrm flipH="1" rot="10800000">
            <a:off x="3621523" y="3151863"/>
            <a:ext cx="991500" cy="506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9" name="Google Shape;429;p41"/>
          <p:cNvCxnSpPr>
            <a:stCxn id="417" idx="2"/>
            <a:endCxn id="422" idx="6"/>
          </p:cNvCxnSpPr>
          <p:nvPr/>
        </p:nvCxnSpPr>
        <p:spPr>
          <a:xfrm>
            <a:off x="3621523" y="30729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0" name="Google Shape;430;p41"/>
          <p:cNvCxnSpPr/>
          <p:nvPr/>
        </p:nvCxnSpPr>
        <p:spPr>
          <a:xfrm>
            <a:off x="5426975" y="3118100"/>
            <a:ext cx="1293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6" name="Google Shape;436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Montserrat"/>
              <a:buChar char="●"/>
            </a:pPr>
            <a:r>
              <a:rPr lang="en" sz="25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CNN - Nous avons ici 2 filtres</a:t>
            </a:r>
            <a:endParaRPr sz="25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7" name="Google Shape;437;p42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2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42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42"/>
          <p:cNvSpPr/>
          <p:nvPr/>
        </p:nvSpPr>
        <p:spPr>
          <a:xfrm flipH="1">
            <a:off x="3118723" y="340656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42"/>
          <p:cNvSpPr/>
          <p:nvPr/>
        </p:nvSpPr>
        <p:spPr>
          <a:xfrm flipH="1">
            <a:off x="3118723" y="3991613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42"/>
          <p:cNvSpPr/>
          <p:nvPr/>
        </p:nvSpPr>
        <p:spPr>
          <a:xfrm flipH="1">
            <a:off x="3118723" y="4576675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42"/>
          <p:cNvSpPr/>
          <p:nvPr/>
        </p:nvSpPr>
        <p:spPr>
          <a:xfrm flipH="1">
            <a:off x="4613023" y="23118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2"/>
          <p:cNvSpPr/>
          <p:nvPr/>
        </p:nvSpPr>
        <p:spPr>
          <a:xfrm flipH="1">
            <a:off x="4613023" y="29003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2"/>
          <p:cNvSpPr/>
          <p:nvPr/>
        </p:nvSpPr>
        <p:spPr>
          <a:xfrm flipH="1">
            <a:off x="4613023" y="3488825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6" name="Google Shape;446;p42"/>
          <p:cNvCxnSpPr>
            <a:stCxn id="437" idx="2"/>
            <a:endCxn id="443" idx="6"/>
          </p:cNvCxnSpPr>
          <p:nvPr/>
        </p:nvCxnSpPr>
        <p:spPr>
          <a:xfrm>
            <a:off x="3621523" y="1895888"/>
            <a:ext cx="991500" cy="667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7" name="Google Shape;447;p42"/>
          <p:cNvCxnSpPr>
            <a:stCxn id="438" idx="2"/>
            <a:endCxn id="443" idx="6"/>
          </p:cNvCxnSpPr>
          <p:nvPr/>
        </p:nvCxnSpPr>
        <p:spPr>
          <a:xfrm>
            <a:off x="3621523" y="24844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8" name="Google Shape;448;p42"/>
          <p:cNvCxnSpPr>
            <a:stCxn id="441" idx="2"/>
            <a:endCxn id="445" idx="6"/>
          </p:cNvCxnSpPr>
          <p:nvPr/>
        </p:nvCxnSpPr>
        <p:spPr>
          <a:xfrm flipH="1" rot="10800000">
            <a:off x="3621523" y="3740213"/>
            <a:ext cx="991500" cy="50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9" name="Google Shape;449;p42"/>
          <p:cNvCxnSpPr>
            <a:stCxn id="442" idx="2"/>
            <a:endCxn id="445" idx="6"/>
          </p:cNvCxnSpPr>
          <p:nvPr/>
        </p:nvCxnSpPr>
        <p:spPr>
          <a:xfrm flipH="1" rot="10800000">
            <a:off x="3621523" y="3740275"/>
            <a:ext cx="991500" cy="1087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0" name="Google Shape;450;p42"/>
          <p:cNvCxnSpPr>
            <a:stCxn id="440" idx="2"/>
            <a:endCxn id="444" idx="6"/>
          </p:cNvCxnSpPr>
          <p:nvPr/>
        </p:nvCxnSpPr>
        <p:spPr>
          <a:xfrm flipH="1" rot="10800000">
            <a:off x="3621523" y="3151863"/>
            <a:ext cx="991500" cy="506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1" name="Google Shape;451;p42"/>
          <p:cNvCxnSpPr>
            <a:stCxn id="439" idx="2"/>
            <a:endCxn id="444" idx="6"/>
          </p:cNvCxnSpPr>
          <p:nvPr/>
        </p:nvCxnSpPr>
        <p:spPr>
          <a:xfrm>
            <a:off x="3621523" y="3072900"/>
            <a:ext cx="991500" cy="7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2" name="Google Shape;452;p42"/>
          <p:cNvCxnSpPr/>
          <p:nvPr/>
        </p:nvCxnSpPr>
        <p:spPr>
          <a:xfrm>
            <a:off x="5426975" y="3118100"/>
            <a:ext cx="1293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453" name="Google Shape;453;p42"/>
          <p:cNvSpPr/>
          <p:nvPr/>
        </p:nvSpPr>
        <p:spPr>
          <a:xfrm flipH="1">
            <a:off x="4765423" y="2464213"/>
            <a:ext cx="502800" cy="5028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2"/>
          <p:cNvSpPr/>
          <p:nvPr/>
        </p:nvSpPr>
        <p:spPr>
          <a:xfrm flipH="1">
            <a:off x="4765423" y="3052725"/>
            <a:ext cx="502800" cy="5028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2"/>
          <p:cNvSpPr/>
          <p:nvPr/>
        </p:nvSpPr>
        <p:spPr>
          <a:xfrm flipH="1">
            <a:off x="4765423" y="3641225"/>
            <a:ext cx="502800" cy="5028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6" name="Google Shape;456;p42"/>
          <p:cNvCxnSpPr>
            <a:stCxn id="437" idx="2"/>
            <a:endCxn id="453" idx="6"/>
          </p:cNvCxnSpPr>
          <p:nvPr/>
        </p:nvCxnSpPr>
        <p:spPr>
          <a:xfrm>
            <a:off x="3621523" y="1895888"/>
            <a:ext cx="1143900" cy="8196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7" name="Google Shape;457;p42"/>
          <p:cNvCxnSpPr>
            <a:stCxn id="438" idx="2"/>
            <a:endCxn id="453" idx="6"/>
          </p:cNvCxnSpPr>
          <p:nvPr/>
        </p:nvCxnSpPr>
        <p:spPr>
          <a:xfrm>
            <a:off x="3621523" y="2484400"/>
            <a:ext cx="1143900" cy="2313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8" name="Google Shape;458;p42"/>
          <p:cNvCxnSpPr>
            <a:stCxn id="441" idx="2"/>
            <a:endCxn id="455" idx="6"/>
          </p:cNvCxnSpPr>
          <p:nvPr/>
        </p:nvCxnSpPr>
        <p:spPr>
          <a:xfrm flipH="1" rot="10800000">
            <a:off x="3621523" y="3892613"/>
            <a:ext cx="1143900" cy="3504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9" name="Google Shape;459;p42"/>
          <p:cNvCxnSpPr>
            <a:stCxn id="442" idx="2"/>
            <a:endCxn id="455" idx="6"/>
          </p:cNvCxnSpPr>
          <p:nvPr/>
        </p:nvCxnSpPr>
        <p:spPr>
          <a:xfrm flipH="1" rot="10800000">
            <a:off x="3621523" y="3892675"/>
            <a:ext cx="1143900" cy="9354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0" name="Google Shape;460;p42"/>
          <p:cNvCxnSpPr>
            <a:stCxn id="440" idx="2"/>
            <a:endCxn id="454" idx="6"/>
          </p:cNvCxnSpPr>
          <p:nvPr/>
        </p:nvCxnSpPr>
        <p:spPr>
          <a:xfrm flipH="1" rot="10800000">
            <a:off x="3621523" y="3304263"/>
            <a:ext cx="1143900" cy="3537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1" name="Google Shape;461;p42"/>
          <p:cNvCxnSpPr>
            <a:stCxn id="439" idx="2"/>
            <a:endCxn id="454" idx="6"/>
          </p:cNvCxnSpPr>
          <p:nvPr/>
        </p:nvCxnSpPr>
        <p:spPr>
          <a:xfrm>
            <a:off x="3621523" y="3072900"/>
            <a:ext cx="1143900" cy="2313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venons de voir un exemple de convolution en 1-D, mais souvenez-vous, les images en niveaux de gris sont en 2-D 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De plus, nous voulons préserver ces informations relationnelles en 2-D dans la couche de convolution.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3" name="Google Shape;473;p44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4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4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4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4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4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4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4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4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4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44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4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4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" name="Google Shape;48;p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Section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CNN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Travailler avec des fichiers d'images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(jpg, png, etc…) avec les CNNs.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CNNs pour la classification des cellules sanguines du paludisme (ou malaria)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Exercice CNN sur le  Fashion Image Dataset.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1" name="Google Shape;491;p45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492" name="Google Shape;492;p45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93" name="Google Shape;493;p45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94" name="Google Shape;494;p45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95" name="Google Shape;495;p45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496" name="Google Shape;496;p45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497" name="Google Shape;497;p45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98" name="Google Shape;498;p45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499" name="Google Shape;499;p45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500" name="Google Shape;500;p45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501" name="Google Shape;501;p45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502" name="Google Shape;502;p45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503" name="Google Shape;503;p45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9" name="Google Shape;509;p46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46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46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6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6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6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46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6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6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6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46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6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46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7" name="Google Shape;527;p47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47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47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7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7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47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7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7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7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47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7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47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7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0" name="Google Shape;540;p47"/>
          <p:cNvSpPr/>
          <p:nvPr/>
        </p:nvSpPr>
        <p:spPr>
          <a:xfrm>
            <a:off x="1152150" y="1618500"/>
            <a:ext cx="1312200" cy="1175100"/>
          </a:xfrm>
          <a:prstGeom prst="rect">
            <a:avLst/>
          </a:prstGeom>
          <a:noFill/>
          <a:ln cap="flat" cmpd="sng" w="381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6" name="Google Shape;546;p48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48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48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48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48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48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48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48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48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48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48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8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48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9" name="Google Shape;559;p48"/>
          <p:cNvSpPr/>
          <p:nvPr/>
        </p:nvSpPr>
        <p:spPr>
          <a:xfrm>
            <a:off x="1152150" y="1618500"/>
            <a:ext cx="1312200" cy="1175100"/>
          </a:xfrm>
          <a:prstGeom prst="rect">
            <a:avLst/>
          </a:prstGeom>
          <a:noFill/>
          <a:ln cap="flat" cmpd="sng" w="381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0" name="Google Shape;560;p48"/>
          <p:cNvCxnSpPr/>
          <p:nvPr/>
        </p:nvCxnSpPr>
        <p:spPr>
          <a:xfrm flipH="1" rot="10800000">
            <a:off x="1504200" y="1284600"/>
            <a:ext cx="3204900" cy="5880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48"/>
          <p:cNvCxnSpPr/>
          <p:nvPr/>
        </p:nvCxnSpPr>
        <p:spPr>
          <a:xfrm flipH="1" rot="10800000">
            <a:off x="2130550" y="1307675"/>
            <a:ext cx="2537400" cy="5832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62" name="Google Shape;562;p48"/>
          <p:cNvCxnSpPr/>
          <p:nvPr/>
        </p:nvCxnSpPr>
        <p:spPr>
          <a:xfrm flipH="1" rot="10800000">
            <a:off x="1485900" y="1275450"/>
            <a:ext cx="3141000" cy="12555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48"/>
          <p:cNvCxnSpPr/>
          <p:nvPr/>
        </p:nvCxnSpPr>
        <p:spPr>
          <a:xfrm flipH="1" rot="10800000">
            <a:off x="2139700" y="1303125"/>
            <a:ext cx="2501100" cy="12324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64" name="Google Shape;564;p48"/>
          <p:cNvSpPr/>
          <p:nvPr/>
        </p:nvSpPr>
        <p:spPr>
          <a:xfrm flipH="1">
            <a:off x="44118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0" name="Google Shape;570;p49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49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49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49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49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49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49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49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49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49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49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9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49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3" name="Google Shape;583;p49"/>
          <p:cNvSpPr/>
          <p:nvPr/>
        </p:nvSpPr>
        <p:spPr>
          <a:xfrm>
            <a:off x="2480850" y="1632200"/>
            <a:ext cx="1312200" cy="1175100"/>
          </a:xfrm>
          <a:prstGeom prst="rect">
            <a:avLst/>
          </a:prstGeom>
          <a:noFill/>
          <a:ln cap="flat" cmpd="sng" w="381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4" name="Google Shape;584;p49"/>
          <p:cNvCxnSpPr/>
          <p:nvPr/>
        </p:nvCxnSpPr>
        <p:spPr>
          <a:xfrm flipH="1" rot="10800000">
            <a:off x="2756925" y="1284925"/>
            <a:ext cx="2482500" cy="6216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49"/>
          <p:cNvCxnSpPr/>
          <p:nvPr/>
        </p:nvCxnSpPr>
        <p:spPr>
          <a:xfrm flipH="1" rot="10800000">
            <a:off x="3337550" y="1371325"/>
            <a:ext cx="1947600" cy="5352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86" name="Google Shape;586;p49"/>
          <p:cNvCxnSpPr/>
          <p:nvPr/>
        </p:nvCxnSpPr>
        <p:spPr>
          <a:xfrm flipH="1" rot="10800000">
            <a:off x="2752350" y="1335000"/>
            <a:ext cx="2505600" cy="11796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87" name="Google Shape;587;p49"/>
          <p:cNvCxnSpPr/>
          <p:nvPr/>
        </p:nvCxnSpPr>
        <p:spPr>
          <a:xfrm flipH="1" rot="10800000">
            <a:off x="3360425" y="1380525"/>
            <a:ext cx="1920300" cy="11295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88" name="Google Shape;588;p49"/>
          <p:cNvSpPr/>
          <p:nvPr/>
        </p:nvSpPr>
        <p:spPr>
          <a:xfrm flipH="1">
            <a:off x="44118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49"/>
          <p:cNvSpPr/>
          <p:nvPr/>
        </p:nvSpPr>
        <p:spPr>
          <a:xfrm flipH="1">
            <a:off x="50214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0" name="Google Shape;590;p49"/>
          <p:cNvCxnSpPr/>
          <p:nvPr/>
        </p:nvCxnSpPr>
        <p:spPr>
          <a:xfrm>
            <a:off x="1353300" y="1536200"/>
            <a:ext cx="1060800" cy="0"/>
          </a:xfrm>
          <a:prstGeom prst="straightConnector1">
            <a:avLst/>
          </a:prstGeom>
          <a:noFill/>
          <a:ln cap="flat" cmpd="sng" w="38100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1" name="Google Shape;591;p49"/>
          <p:cNvSpPr txBox="1"/>
          <p:nvPr/>
        </p:nvSpPr>
        <p:spPr>
          <a:xfrm>
            <a:off x="1271625" y="1161400"/>
            <a:ext cx="1467600" cy="3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Stride = 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5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7" name="Google Shape;597;p50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50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50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50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50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0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50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50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50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50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50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50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50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0" name="Google Shape;610;p50"/>
          <p:cNvSpPr/>
          <p:nvPr/>
        </p:nvSpPr>
        <p:spPr>
          <a:xfrm>
            <a:off x="1141250" y="2203700"/>
            <a:ext cx="1312200" cy="1175100"/>
          </a:xfrm>
          <a:prstGeom prst="rect">
            <a:avLst/>
          </a:prstGeom>
          <a:noFill/>
          <a:ln cap="flat" cmpd="sng" w="381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1" name="Google Shape;611;p50"/>
          <p:cNvCxnSpPr/>
          <p:nvPr/>
        </p:nvCxnSpPr>
        <p:spPr>
          <a:xfrm flipH="1" rot="10800000">
            <a:off x="1604775" y="1860875"/>
            <a:ext cx="3058800" cy="5943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50"/>
          <p:cNvCxnSpPr/>
          <p:nvPr/>
        </p:nvCxnSpPr>
        <p:spPr>
          <a:xfrm flipH="1" rot="10800000">
            <a:off x="2167125" y="1837850"/>
            <a:ext cx="2459700" cy="6036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50"/>
          <p:cNvCxnSpPr/>
          <p:nvPr/>
        </p:nvCxnSpPr>
        <p:spPr>
          <a:xfrm flipH="1" rot="10800000">
            <a:off x="1540775" y="1815100"/>
            <a:ext cx="3131700" cy="12390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50"/>
          <p:cNvCxnSpPr/>
          <p:nvPr/>
        </p:nvCxnSpPr>
        <p:spPr>
          <a:xfrm flipH="1" rot="10800000">
            <a:off x="2135125" y="1860900"/>
            <a:ext cx="2464200" cy="12435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15" name="Google Shape;615;p50"/>
          <p:cNvSpPr/>
          <p:nvPr/>
        </p:nvSpPr>
        <p:spPr>
          <a:xfrm flipH="1">
            <a:off x="44118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50"/>
          <p:cNvSpPr/>
          <p:nvPr/>
        </p:nvSpPr>
        <p:spPr>
          <a:xfrm flipH="1">
            <a:off x="50214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50"/>
          <p:cNvSpPr/>
          <p:nvPr/>
        </p:nvSpPr>
        <p:spPr>
          <a:xfrm flipH="1">
            <a:off x="4392048" y="16186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3" name="Google Shape;623;p51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51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51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51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51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51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51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51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51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51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51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51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51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6" name="Google Shape;636;p51"/>
          <p:cNvSpPr/>
          <p:nvPr/>
        </p:nvSpPr>
        <p:spPr>
          <a:xfrm>
            <a:off x="2478075" y="2194550"/>
            <a:ext cx="1312200" cy="1175100"/>
          </a:xfrm>
          <a:prstGeom prst="rect">
            <a:avLst/>
          </a:prstGeom>
          <a:noFill/>
          <a:ln cap="flat" cmpd="sng" w="381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7" name="Google Shape;637;p51"/>
          <p:cNvCxnSpPr/>
          <p:nvPr/>
        </p:nvCxnSpPr>
        <p:spPr>
          <a:xfrm flipH="1" rot="10800000">
            <a:off x="2756925" y="1897225"/>
            <a:ext cx="2601600" cy="5625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38" name="Google Shape;638;p51"/>
          <p:cNvCxnSpPr/>
          <p:nvPr/>
        </p:nvCxnSpPr>
        <p:spPr>
          <a:xfrm flipH="1" rot="10800000">
            <a:off x="3333000" y="1938625"/>
            <a:ext cx="1897500" cy="5211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39" name="Google Shape;639;p51"/>
          <p:cNvCxnSpPr/>
          <p:nvPr/>
        </p:nvCxnSpPr>
        <p:spPr>
          <a:xfrm flipH="1" rot="10800000">
            <a:off x="2702050" y="1874550"/>
            <a:ext cx="2551200" cy="12207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51"/>
          <p:cNvCxnSpPr/>
          <p:nvPr/>
        </p:nvCxnSpPr>
        <p:spPr>
          <a:xfrm flipH="1" rot="10800000">
            <a:off x="3369575" y="1865325"/>
            <a:ext cx="1934100" cy="1234500"/>
          </a:xfrm>
          <a:prstGeom prst="straightConnector1">
            <a:avLst/>
          </a:prstGeom>
          <a:noFill/>
          <a:ln cap="flat" cmpd="sng" w="19050">
            <a:solidFill>
              <a:srgbClr val="3C78D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41" name="Google Shape;641;p51"/>
          <p:cNvSpPr/>
          <p:nvPr/>
        </p:nvSpPr>
        <p:spPr>
          <a:xfrm flipH="1">
            <a:off x="44118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51"/>
          <p:cNvSpPr/>
          <p:nvPr/>
        </p:nvSpPr>
        <p:spPr>
          <a:xfrm flipH="1">
            <a:off x="50214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51"/>
          <p:cNvSpPr/>
          <p:nvPr/>
        </p:nvSpPr>
        <p:spPr>
          <a:xfrm flipH="1">
            <a:off x="4392048" y="16186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51"/>
          <p:cNvSpPr/>
          <p:nvPr/>
        </p:nvSpPr>
        <p:spPr>
          <a:xfrm flipH="1">
            <a:off x="4996648" y="16186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0" name="Google Shape;650;p52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52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52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52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52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52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52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52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52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52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52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52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52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3" name="Google Shape;663;p52"/>
          <p:cNvSpPr/>
          <p:nvPr/>
        </p:nvSpPr>
        <p:spPr>
          <a:xfrm>
            <a:off x="1124750" y="1590925"/>
            <a:ext cx="1312200" cy="1175100"/>
          </a:xfrm>
          <a:prstGeom prst="rect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52"/>
          <p:cNvSpPr/>
          <p:nvPr/>
        </p:nvSpPr>
        <p:spPr>
          <a:xfrm flipH="1">
            <a:off x="44118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52"/>
          <p:cNvSpPr/>
          <p:nvPr/>
        </p:nvSpPr>
        <p:spPr>
          <a:xfrm flipH="1">
            <a:off x="50214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52"/>
          <p:cNvSpPr/>
          <p:nvPr/>
        </p:nvSpPr>
        <p:spPr>
          <a:xfrm flipH="1">
            <a:off x="4411873" y="16186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52"/>
          <p:cNvSpPr/>
          <p:nvPr/>
        </p:nvSpPr>
        <p:spPr>
          <a:xfrm flipH="1">
            <a:off x="5021473" y="16186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52"/>
          <p:cNvSpPr/>
          <p:nvPr/>
        </p:nvSpPr>
        <p:spPr>
          <a:xfrm flipH="1">
            <a:off x="4410348" y="2340763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52"/>
          <p:cNvSpPr/>
          <p:nvPr/>
        </p:nvSpPr>
        <p:spPr>
          <a:xfrm flipH="1">
            <a:off x="5019948" y="2340763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52"/>
          <p:cNvSpPr/>
          <p:nvPr/>
        </p:nvSpPr>
        <p:spPr>
          <a:xfrm flipH="1">
            <a:off x="4410348" y="2900288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52"/>
          <p:cNvSpPr/>
          <p:nvPr/>
        </p:nvSpPr>
        <p:spPr>
          <a:xfrm flipH="1">
            <a:off x="5019948" y="2900288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5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7" name="Google Shape;677;p53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53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53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53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53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3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53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53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53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53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53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53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53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0" name="Google Shape;690;p53"/>
          <p:cNvSpPr/>
          <p:nvPr/>
        </p:nvSpPr>
        <p:spPr>
          <a:xfrm flipH="1">
            <a:off x="44118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53"/>
          <p:cNvSpPr/>
          <p:nvPr/>
        </p:nvSpPr>
        <p:spPr>
          <a:xfrm flipH="1">
            <a:off x="5021473" y="10590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53"/>
          <p:cNvSpPr/>
          <p:nvPr/>
        </p:nvSpPr>
        <p:spPr>
          <a:xfrm flipH="1">
            <a:off x="4411873" y="16186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53"/>
          <p:cNvSpPr/>
          <p:nvPr/>
        </p:nvSpPr>
        <p:spPr>
          <a:xfrm flipH="1">
            <a:off x="5021473" y="161861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53"/>
          <p:cNvSpPr/>
          <p:nvPr/>
        </p:nvSpPr>
        <p:spPr>
          <a:xfrm flipH="1">
            <a:off x="4410348" y="2340763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53"/>
          <p:cNvSpPr/>
          <p:nvPr/>
        </p:nvSpPr>
        <p:spPr>
          <a:xfrm flipH="1">
            <a:off x="5019948" y="2340763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53"/>
          <p:cNvSpPr/>
          <p:nvPr/>
        </p:nvSpPr>
        <p:spPr>
          <a:xfrm flipH="1">
            <a:off x="4410348" y="2900288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53"/>
          <p:cNvSpPr/>
          <p:nvPr/>
        </p:nvSpPr>
        <p:spPr>
          <a:xfrm flipH="1">
            <a:off x="5019948" y="2900288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53"/>
          <p:cNvSpPr/>
          <p:nvPr/>
        </p:nvSpPr>
        <p:spPr>
          <a:xfrm flipH="1">
            <a:off x="4411873" y="3581313"/>
            <a:ext cx="502800" cy="502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53"/>
          <p:cNvSpPr/>
          <p:nvPr/>
        </p:nvSpPr>
        <p:spPr>
          <a:xfrm flipH="1">
            <a:off x="5021473" y="3581313"/>
            <a:ext cx="502800" cy="502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53"/>
          <p:cNvSpPr/>
          <p:nvPr/>
        </p:nvSpPr>
        <p:spPr>
          <a:xfrm flipH="1">
            <a:off x="4411873" y="4140838"/>
            <a:ext cx="502800" cy="502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53"/>
          <p:cNvSpPr/>
          <p:nvPr/>
        </p:nvSpPr>
        <p:spPr>
          <a:xfrm flipH="1">
            <a:off x="5021473" y="4140838"/>
            <a:ext cx="502800" cy="502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5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7" name="Google Shape;707;p54"/>
          <p:cNvSpPr/>
          <p:nvPr/>
        </p:nvSpPr>
        <p:spPr>
          <a:xfrm flipH="1">
            <a:off x="31187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54"/>
          <p:cNvSpPr/>
          <p:nvPr/>
        </p:nvSpPr>
        <p:spPr>
          <a:xfrm flipH="1">
            <a:off x="31187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54"/>
          <p:cNvSpPr/>
          <p:nvPr/>
        </p:nvSpPr>
        <p:spPr>
          <a:xfrm flipH="1">
            <a:off x="31187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54"/>
          <p:cNvSpPr/>
          <p:nvPr/>
        </p:nvSpPr>
        <p:spPr>
          <a:xfrm flipH="1">
            <a:off x="25030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54"/>
          <p:cNvSpPr/>
          <p:nvPr/>
        </p:nvSpPr>
        <p:spPr>
          <a:xfrm flipH="1">
            <a:off x="25030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54"/>
          <p:cNvSpPr/>
          <p:nvPr/>
        </p:nvSpPr>
        <p:spPr>
          <a:xfrm flipH="1">
            <a:off x="25030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54"/>
          <p:cNvSpPr/>
          <p:nvPr/>
        </p:nvSpPr>
        <p:spPr>
          <a:xfrm flipH="1">
            <a:off x="1887323" y="1644488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54"/>
          <p:cNvSpPr/>
          <p:nvPr/>
        </p:nvSpPr>
        <p:spPr>
          <a:xfrm flipH="1">
            <a:off x="1887323" y="22330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54"/>
          <p:cNvSpPr/>
          <p:nvPr/>
        </p:nvSpPr>
        <p:spPr>
          <a:xfrm flipH="1">
            <a:off x="1887323" y="2821500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54"/>
          <p:cNvSpPr/>
          <p:nvPr/>
        </p:nvSpPr>
        <p:spPr>
          <a:xfrm flipH="1">
            <a:off x="1271623" y="1644488"/>
            <a:ext cx="502800" cy="502800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54"/>
          <p:cNvSpPr/>
          <p:nvPr/>
        </p:nvSpPr>
        <p:spPr>
          <a:xfrm flipH="1">
            <a:off x="1271623" y="22330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54"/>
          <p:cNvSpPr/>
          <p:nvPr/>
        </p:nvSpPr>
        <p:spPr>
          <a:xfrm flipH="1">
            <a:off x="1271623" y="2821500"/>
            <a:ext cx="502800" cy="502800"/>
          </a:xfrm>
          <a:prstGeom prst="ellipse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54"/>
          <p:cNvSpPr txBox="1"/>
          <p:nvPr/>
        </p:nvSpPr>
        <p:spPr>
          <a:xfrm>
            <a:off x="1760225" y="402335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0" name="Google Shape;720;p54"/>
          <p:cNvSpPr/>
          <p:nvPr/>
        </p:nvSpPr>
        <p:spPr>
          <a:xfrm flipH="1">
            <a:off x="4494173" y="179516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4"/>
          <p:cNvSpPr/>
          <p:nvPr/>
        </p:nvSpPr>
        <p:spPr>
          <a:xfrm flipH="1">
            <a:off x="5103773" y="1795163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54"/>
          <p:cNvSpPr/>
          <p:nvPr/>
        </p:nvSpPr>
        <p:spPr>
          <a:xfrm flipH="1">
            <a:off x="4494173" y="23546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54"/>
          <p:cNvSpPr/>
          <p:nvPr/>
        </p:nvSpPr>
        <p:spPr>
          <a:xfrm flipH="1">
            <a:off x="5103773" y="2354688"/>
            <a:ext cx="502800" cy="5028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54"/>
          <p:cNvSpPr/>
          <p:nvPr/>
        </p:nvSpPr>
        <p:spPr>
          <a:xfrm flipH="1">
            <a:off x="4611523" y="1988713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54"/>
          <p:cNvSpPr/>
          <p:nvPr/>
        </p:nvSpPr>
        <p:spPr>
          <a:xfrm flipH="1">
            <a:off x="5221123" y="1988713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54"/>
          <p:cNvSpPr/>
          <p:nvPr/>
        </p:nvSpPr>
        <p:spPr>
          <a:xfrm flipH="1">
            <a:off x="4611523" y="2548238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54"/>
          <p:cNvSpPr/>
          <p:nvPr/>
        </p:nvSpPr>
        <p:spPr>
          <a:xfrm flipH="1">
            <a:off x="5221123" y="2548238"/>
            <a:ext cx="502800" cy="5028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54"/>
          <p:cNvSpPr/>
          <p:nvPr/>
        </p:nvSpPr>
        <p:spPr>
          <a:xfrm flipH="1">
            <a:off x="4768473" y="2241688"/>
            <a:ext cx="502800" cy="502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54"/>
          <p:cNvSpPr/>
          <p:nvPr/>
        </p:nvSpPr>
        <p:spPr>
          <a:xfrm flipH="1">
            <a:off x="5378073" y="2241688"/>
            <a:ext cx="502800" cy="502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54"/>
          <p:cNvSpPr/>
          <p:nvPr/>
        </p:nvSpPr>
        <p:spPr>
          <a:xfrm flipH="1">
            <a:off x="4768473" y="2801213"/>
            <a:ext cx="502800" cy="502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54"/>
          <p:cNvSpPr/>
          <p:nvPr/>
        </p:nvSpPr>
        <p:spPr>
          <a:xfrm flipH="1">
            <a:off x="5378073" y="2801213"/>
            <a:ext cx="502800" cy="5028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54"/>
          <p:cNvSpPr/>
          <p:nvPr/>
        </p:nvSpPr>
        <p:spPr>
          <a:xfrm>
            <a:off x="3865125" y="2400750"/>
            <a:ext cx="502800" cy="34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54"/>
          <p:cNvSpPr txBox="1"/>
          <p:nvPr/>
        </p:nvSpPr>
        <p:spPr>
          <a:xfrm>
            <a:off x="4621375" y="3892275"/>
            <a:ext cx="1509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Convolutional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Layer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Filtres d'Images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5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9" name="Google Shape;739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Mais c'était juste en 2D pour les images en niveaux de gris.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Qu'en est-il des images en couleur ?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images couleur peuvent être considérées comme des tenseurs 3D composés de canaux de couleur rouge, verte et bleue.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5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5" name="Google Shape;745;p5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 mélange de couleurs additives nous permet de représenter une grande variété de couleurs en combinant simplement différentes quantités ou R, G, B.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6" name="Google Shape;74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1512" y="2662550"/>
            <a:ext cx="2480975" cy="248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5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2" name="Google Shape;752;p5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RGB permet de produire une gamme de couleurs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53" name="Google Shape;75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5637" y="1720650"/>
            <a:ext cx="2912726" cy="321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5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9" name="Google Shape;759;p5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Chaque canal de couleur aura des valeurs d'intensité.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Vous avez peut-être déjà vu ce type de représentation dans d'autres logiciels avec des curseurs RGB.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0" name="Google Shape;76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9650" y="3587625"/>
            <a:ext cx="4204688" cy="112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5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6" name="Google Shape;76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00" y="1301238"/>
            <a:ext cx="4013450" cy="32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767;p59"/>
          <p:cNvSpPr txBox="1"/>
          <p:nvPr>
            <p:ph idx="1" type="body"/>
          </p:nvPr>
        </p:nvSpPr>
        <p:spPr>
          <a:xfrm>
            <a:off x="5051000" y="1152475"/>
            <a:ext cx="394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La forme de la matrice de couleurs a alors 3 dimensions.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Hauteur (Height)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Largeur (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Width)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Canaux de couleur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6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3" name="Google Shape;773;p6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Cela signifie que lorsque vous lisez dans une image et que vous vérifiez sa forme, elle ressemble à quelque chose 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(1280,720,3)</a:t>
            </a:r>
            <a:endParaRPr b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1280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pixel de large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720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pixel de haut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3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canaux de couleur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6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9" name="Google Shape;779;p6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Cela signifie que lorsque vous lisez dans une image et que vous vérifiez sa forme, elle ressemble à quelque chose 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(720,1280,3)</a:t>
            </a:r>
            <a:endParaRPr b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■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720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pixel de large</a:t>
            </a:r>
            <a:endParaRPr b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■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1280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pixel de haut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■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3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canaux de couleur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80" name="Google Shape;780;p61"/>
          <p:cNvPicPr preferRelativeResize="0"/>
          <p:nvPr/>
        </p:nvPicPr>
        <p:blipFill rotWithShape="1">
          <a:blip r:embed="rId3">
            <a:alphaModFix/>
          </a:blip>
          <a:srcRect b="0" l="39562" r="38260" t="67229"/>
          <a:stretch/>
        </p:blipFill>
        <p:spPr>
          <a:xfrm>
            <a:off x="6677225" y="2756750"/>
            <a:ext cx="890025" cy="10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61"/>
          <p:cNvPicPr preferRelativeResize="0"/>
          <p:nvPr/>
        </p:nvPicPr>
        <p:blipFill rotWithShape="1">
          <a:blip r:embed="rId3">
            <a:alphaModFix/>
          </a:blip>
          <a:srcRect b="34131" l="41346" r="39753" t="35115"/>
          <a:stretch/>
        </p:blipFill>
        <p:spPr>
          <a:xfrm>
            <a:off x="6429375" y="3099050"/>
            <a:ext cx="758575" cy="98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61"/>
          <p:cNvPicPr preferRelativeResize="0"/>
          <p:nvPr/>
        </p:nvPicPr>
        <p:blipFill rotWithShape="1">
          <a:blip r:embed="rId3">
            <a:alphaModFix/>
          </a:blip>
          <a:srcRect b="69246" l="41239" r="39859" t="0"/>
          <a:stretch/>
        </p:blipFill>
        <p:spPr>
          <a:xfrm>
            <a:off x="6077850" y="3345225"/>
            <a:ext cx="758575" cy="987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3" name="Google Shape;783;p61"/>
          <p:cNvCxnSpPr/>
          <p:nvPr/>
        </p:nvCxnSpPr>
        <p:spPr>
          <a:xfrm>
            <a:off x="5703075" y="2964675"/>
            <a:ext cx="0" cy="151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84" name="Google Shape;784;p61"/>
          <p:cNvCxnSpPr/>
          <p:nvPr/>
        </p:nvCxnSpPr>
        <p:spPr>
          <a:xfrm rot="10800000">
            <a:off x="5703075" y="4481775"/>
            <a:ext cx="174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85" name="Google Shape;785;p61"/>
          <p:cNvCxnSpPr/>
          <p:nvPr/>
        </p:nvCxnSpPr>
        <p:spPr>
          <a:xfrm flipH="1">
            <a:off x="7446925" y="3876125"/>
            <a:ext cx="462600" cy="56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786" name="Google Shape;786;p61"/>
          <p:cNvSpPr txBox="1"/>
          <p:nvPr/>
        </p:nvSpPr>
        <p:spPr>
          <a:xfrm>
            <a:off x="5328525" y="3345225"/>
            <a:ext cx="50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1st</a:t>
            </a:r>
            <a:endParaRPr/>
          </a:p>
        </p:txBody>
      </p:sp>
      <p:sp>
        <p:nvSpPr>
          <p:cNvPr id="787" name="Google Shape;787;p61"/>
          <p:cNvSpPr txBox="1"/>
          <p:nvPr/>
        </p:nvSpPr>
        <p:spPr>
          <a:xfrm>
            <a:off x="6320625" y="4481775"/>
            <a:ext cx="50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2nd</a:t>
            </a:r>
            <a:endParaRPr/>
          </a:p>
        </p:txBody>
      </p:sp>
      <p:sp>
        <p:nvSpPr>
          <p:cNvPr id="788" name="Google Shape;788;p61"/>
          <p:cNvSpPr txBox="1"/>
          <p:nvPr/>
        </p:nvSpPr>
        <p:spPr>
          <a:xfrm>
            <a:off x="7675625" y="4048025"/>
            <a:ext cx="5088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3rd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6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94" name="Google Shape;79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400" y="1301238"/>
            <a:ext cx="4013450" cy="32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795" name="Google Shape;795;p62"/>
          <p:cNvSpPr txBox="1"/>
          <p:nvPr>
            <p:ph idx="1" type="body"/>
          </p:nvPr>
        </p:nvSpPr>
        <p:spPr>
          <a:xfrm>
            <a:off x="5051000" y="1152475"/>
            <a:ext cx="394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Font typeface="Montserrat"/>
              <a:buChar char="●"/>
            </a:pPr>
            <a:r>
              <a:rPr lang="en" sz="27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Gardez à l'esprit que l'ordinateur ne "saura" pas qu'un canal est rouge, il sait juste qu'il y a maintenant 3 canaux d'intensité.</a:t>
            </a:r>
            <a:endParaRPr sz="27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6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1" name="Google Shape;801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Comment effectuer ensuite une convolution sur une image couleur ?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On se retrouve avec un filtre 3D, avec des valeurs pour chaque canal de couleur.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07" name="Google Shape;807;p64"/>
          <p:cNvPicPr preferRelativeResize="0"/>
          <p:nvPr/>
        </p:nvPicPr>
        <p:blipFill rotWithShape="1">
          <a:blip r:embed="rId3">
            <a:alphaModFix/>
          </a:blip>
          <a:srcRect b="0" l="39562" r="38260" t="67229"/>
          <a:stretch/>
        </p:blipFill>
        <p:spPr>
          <a:xfrm>
            <a:off x="1349600" y="1558900"/>
            <a:ext cx="890025" cy="10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64"/>
          <p:cNvPicPr preferRelativeResize="0"/>
          <p:nvPr/>
        </p:nvPicPr>
        <p:blipFill rotWithShape="1">
          <a:blip r:embed="rId3">
            <a:alphaModFix/>
          </a:blip>
          <a:srcRect b="34131" l="41346" r="39753" t="35115"/>
          <a:stretch/>
        </p:blipFill>
        <p:spPr>
          <a:xfrm>
            <a:off x="1101750" y="1901200"/>
            <a:ext cx="758575" cy="98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64"/>
          <p:cNvPicPr preferRelativeResize="0"/>
          <p:nvPr/>
        </p:nvPicPr>
        <p:blipFill rotWithShape="1">
          <a:blip r:embed="rId3">
            <a:alphaModFix/>
          </a:blip>
          <a:srcRect b="69246" l="41239" r="39859" t="0"/>
          <a:stretch/>
        </p:blipFill>
        <p:spPr>
          <a:xfrm>
            <a:off x="750225" y="2147375"/>
            <a:ext cx="758575" cy="987425"/>
          </a:xfrm>
          <a:prstGeom prst="rect">
            <a:avLst/>
          </a:prstGeom>
          <a:noFill/>
          <a:ln>
            <a:noFill/>
          </a:ln>
        </p:spPr>
      </p:pic>
      <p:sp>
        <p:nvSpPr>
          <p:cNvPr id="810" name="Google Shape;810;p64"/>
          <p:cNvSpPr/>
          <p:nvPr/>
        </p:nvSpPr>
        <p:spPr>
          <a:xfrm>
            <a:off x="2656325" y="27294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64"/>
          <p:cNvSpPr/>
          <p:nvPr/>
        </p:nvSpPr>
        <p:spPr>
          <a:xfrm>
            <a:off x="2837287" y="27294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64"/>
          <p:cNvSpPr/>
          <p:nvPr/>
        </p:nvSpPr>
        <p:spPr>
          <a:xfrm>
            <a:off x="3018248" y="27294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64"/>
          <p:cNvSpPr/>
          <p:nvPr/>
        </p:nvSpPr>
        <p:spPr>
          <a:xfrm>
            <a:off x="2656313" y="288862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64"/>
          <p:cNvSpPr/>
          <p:nvPr/>
        </p:nvSpPr>
        <p:spPr>
          <a:xfrm>
            <a:off x="2837274" y="288862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64"/>
          <p:cNvSpPr/>
          <p:nvPr/>
        </p:nvSpPr>
        <p:spPr>
          <a:xfrm>
            <a:off x="3018236" y="288862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64"/>
          <p:cNvSpPr/>
          <p:nvPr/>
        </p:nvSpPr>
        <p:spPr>
          <a:xfrm>
            <a:off x="2656313" y="30477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64"/>
          <p:cNvSpPr/>
          <p:nvPr/>
        </p:nvSpPr>
        <p:spPr>
          <a:xfrm>
            <a:off x="2837274" y="30477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64"/>
          <p:cNvSpPr/>
          <p:nvPr/>
        </p:nvSpPr>
        <p:spPr>
          <a:xfrm>
            <a:off x="3018236" y="30477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64"/>
          <p:cNvSpPr/>
          <p:nvPr/>
        </p:nvSpPr>
        <p:spPr>
          <a:xfrm>
            <a:off x="3037325" y="21741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64"/>
          <p:cNvSpPr/>
          <p:nvPr/>
        </p:nvSpPr>
        <p:spPr>
          <a:xfrm>
            <a:off x="3218287" y="21741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64"/>
          <p:cNvSpPr/>
          <p:nvPr/>
        </p:nvSpPr>
        <p:spPr>
          <a:xfrm>
            <a:off x="3399248" y="21741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64"/>
          <p:cNvSpPr/>
          <p:nvPr/>
        </p:nvSpPr>
        <p:spPr>
          <a:xfrm>
            <a:off x="3037313" y="233326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64"/>
          <p:cNvSpPr/>
          <p:nvPr/>
        </p:nvSpPr>
        <p:spPr>
          <a:xfrm>
            <a:off x="3218274" y="233326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64"/>
          <p:cNvSpPr/>
          <p:nvPr/>
        </p:nvSpPr>
        <p:spPr>
          <a:xfrm>
            <a:off x="3399236" y="233326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64"/>
          <p:cNvSpPr/>
          <p:nvPr/>
        </p:nvSpPr>
        <p:spPr>
          <a:xfrm>
            <a:off x="3037313" y="24924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64"/>
          <p:cNvSpPr/>
          <p:nvPr/>
        </p:nvSpPr>
        <p:spPr>
          <a:xfrm>
            <a:off x="3218274" y="24924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64"/>
          <p:cNvSpPr/>
          <p:nvPr/>
        </p:nvSpPr>
        <p:spPr>
          <a:xfrm>
            <a:off x="3399236" y="24924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64"/>
          <p:cNvSpPr/>
          <p:nvPr/>
        </p:nvSpPr>
        <p:spPr>
          <a:xfrm>
            <a:off x="3399225" y="16772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64"/>
          <p:cNvSpPr/>
          <p:nvPr/>
        </p:nvSpPr>
        <p:spPr>
          <a:xfrm>
            <a:off x="3580187" y="16772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64"/>
          <p:cNvSpPr/>
          <p:nvPr/>
        </p:nvSpPr>
        <p:spPr>
          <a:xfrm>
            <a:off x="3761148" y="16772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64"/>
          <p:cNvSpPr/>
          <p:nvPr/>
        </p:nvSpPr>
        <p:spPr>
          <a:xfrm>
            <a:off x="3399213" y="183643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64"/>
          <p:cNvSpPr/>
          <p:nvPr/>
        </p:nvSpPr>
        <p:spPr>
          <a:xfrm>
            <a:off x="3580174" y="183643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64"/>
          <p:cNvSpPr/>
          <p:nvPr/>
        </p:nvSpPr>
        <p:spPr>
          <a:xfrm>
            <a:off x="3761136" y="183643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64"/>
          <p:cNvSpPr/>
          <p:nvPr/>
        </p:nvSpPr>
        <p:spPr>
          <a:xfrm>
            <a:off x="3399213" y="19955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64"/>
          <p:cNvSpPr/>
          <p:nvPr/>
        </p:nvSpPr>
        <p:spPr>
          <a:xfrm>
            <a:off x="3580174" y="19955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64"/>
          <p:cNvSpPr/>
          <p:nvPr/>
        </p:nvSpPr>
        <p:spPr>
          <a:xfrm>
            <a:off x="3761136" y="19955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64"/>
          <p:cNvSpPr txBox="1"/>
          <p:nvPr/>
        </p:nvSpPr>
        <p:spPr>
          <a:xfrm>
            <a:off x="493775" y="313480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Layer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8" name="Google Shape;838;p64"/>
          <p:cNvSpPr txBox="1"/>
          <p:nvPr/>
        </p:nvSpPr>
        <p:spPr>
          <a:xfrm>
            <a:off x="2447550" y="3171075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Filter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Avant de nous plonger dans les CNNs, discutons d'abord de quelques idées clés en matière de vision par ordinateur.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La vision par ordinateur (ou Computer Vision) est un terme général qui désigne l'utilisation de programmes informatiques pour traiter des données d'images.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6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44" name="Google Shape;844;p65"/>
          <p:cNvPicPr preferRelativeResize="0"/>
          <p:nvPr/>
        </p:nvPicPr>
        <p:blipFill rotWithShape="1">
          <a:blip r:embed="rId3">
            <a:alphaModFix/>
          </a:blip>
          <a:srcRect b="0" l="39562" r="38260" t="67229"/>
          <a:stretch/>
        </p:blipFill>
        <p:spPr>
          <a:xfrm>
            <a:off x="1349600" y="1558900"/>
            <a:ext cx="890025" cy="10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5" name="Google Shape;845;p65"/>
          <p:cNvPicPr preferRelativeResize="0"/>
          <p:nvPr/>
        </p:nvPicPr>
        <p:blipFill rotWithShape="1">
          <a:blip r:embed="rId3">
            <a:alphaModFix/>
          </a:blip>
          <a:srcRect b="34131" l="41346" r="39753" t="35115"/>
          <a:stretch/>
        </p:blipFill>
        <p:spPr>
          <a:xfrm>
            <a:off x="1101750" y="1901200"/>
            <a:ext cx="758575" cy="98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6" name="Google Shape;846;p65"/>
          <p:cNvPicPr preferRelativeResize="0"/>
          <p:nvPr/>
        </p:nvPicPr>
        <p:blipFill rotWithShape="1">
          <a:blip r:embed="rId3">
            <a:alphaModFix/>
          </a:blip>
          <a:srcRect b="69246" l="41239" r="39859" t="0"/>
          <a:stretch/>
        </p:blipFill>
        <p:spPr>
          <a:xfrm>
            <a:off x="750225" y="2147375"/>
            <a:ext cx="758575" cy="987425"/>
          </a:xfrm>
          <a:prstGeom prst="rect">
            <a:avLst/>
          </a:prstGeom>
          <a:noFill/>
          <a:ln>
            <a:noFill/>
          </a:ln>
        </p:spPr>
      </p:pic>
      <p:sp>
        <p:nvSpPr>
          <p:cNvPr id="847" name="Google Shape;847;p65"/>
          <p:cNvSpPr/>
          <p:nvPr/>
        </p:nvSpPr>
        <p:spPr>
          <a:xfrm>
            <a:off x="2656325" y="27294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65"/>
          <p:cNvSpPr/>
          <p:nvPr/>
        </p:nvSpPr>
        <p:spPr>
          <a:xfrm>
            <a:off x="2837287" y="27294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65"/>
          <p:cNvSpPr/>
          <p:nvPr/>
        </p:nvSpPr>
        <p:spPr>
          <a:xfrm>
            <a:off x="3018248" y="27294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65"/>
          <p:cNvSpPr/>
          <p:nvPr/>
        </p:nvSpPr>
        <p:spPr>
          <a:xfrm>
            <a:off x="2656313" y="288862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65"/>
          <p:cNvSpPr/>
          <p:nvPr/>
        </p:nvSpPr>
        <p:spPr>
          <a:xfrm>
            <a:off x="2837274" y="288862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65"/>
          <p:cNvSpPr/>
          <p:nvPr/>
        </p:nvSpPr>
        <p:spPr>
          <a:xfrm>
            <a:off x="3018236" y="288862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65"/>
          <p:cNvSpPr/>
          <p:nvPr/>
        </p:nvSpPr>
        <p:spPr>
          <a:xfrm>
            <a:off x="2656313" y="30477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65"/>
          <p:cNvSpPr/>
          <p:nvPr/>
        </p:nvSpPr>
        <p:spPr>
          <a:xfrm>
            <a:off x="2837274" y="30477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65"/>
          <p:cNvSpPr/>
          <p:nvPr/>
        </p:nvSpPr>
        <p:spPr>
          <a:xfrm>
            <a:off x="3018236" y="3047775"/>
            <a:ext cx="123600" cy="1233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65"/>
          <p:cNvSpPr/>
          <p:nvPr/>
        </p:nvSpPr>
        <p:spPr>
          <a:xfrm>
            <a:off x="3037325" y="21741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65"/>
          <p:cNvSpPr/>
          <p:nvPr/>
        </p:nvSpPr>
        <p:spPr>
          <a:xfrm>
            <a:off x="3218287" y="21741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65"/>
          <p:cNvSpPr/>
          <p:nvPr/>
        </p:nvSpPr>
        <p:spPr>
          <a:xfrm>
            <a:off x="3399248" y="21741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65"/>
          <p:cNvSpPr/>
          <p:nvPr/>
        </p:nvSpPr>
        <p:spPr>
          <a:xfrm>
            <a:off x="3037313" y="233326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65"/>
          <p:cNvSpPr/>
          <p:nvPr/>
        </p:nvSpPr>
        <p:spPr>
          <a:xfrm>
            <a:off x="3218274" y="233326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65"/>
          <p:cNvSpPr/>
          <p:nvPr/>
        </p:nvSpPr>
        <p:spPr>
          <a:xfrm>
            <a:off x="3399236" y="233326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65"/>
          <p:cNvSpPr/>
          <p:nvPr/>
        </p:nvSpPr>
        <p:spPr>
          <a:xfrm>
            <a:off x="3037313" y="24924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65"/>
          <p:cNvSpPr/>
          <p:nvPr/>
        </p:nvSpPr>
        <p:spPr>
          <a:xfrm>
            <a:off x="3218274" y="24924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65"/>
          <p:cNvSpPr/>
          <p:nvPr/>
        </p:nvSpPr>
        <p:spPr>
          <a:xfrm>
            <a:off x="3399236" y="2492413"/>
            <a:ext cx="123600" cy="123300"/>
          </a:xfrm>
          <a:prstGeom prst="ellipse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65"/>
          <p:cNvSpPr/>
          <p:nvPr/>
        </p:nvSpPr>
        <p:spPr>
          <a:xfrm>
            <a:off x="3399225" y="16772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65"/>
          <p:cNvSpPr/>
          <p:nvPr/>
        </p:nvSpPr>
        <p:spPr>
          <a:xfrm>
            <a:off x="3580187" y="16772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65"/>
          <p:cNvSpPr/>
          <p:nvPr/>
        </p:nvSpPr>
        <p:spPr>
          <a:xfrm>
            <a:off x="3761148" y="16772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65"/>
          <p:cNvSpPr/>
          <p:nvPr/>
        </p:nvSpPr>
        <p:spPr>
          <a:xfrm>
            <a:off x="3399213" y="183643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65"/>
          <p:cNvSpPr/>
          <p:nvPr/>
        </p:nvSpPr>
        <p:spPr>
          <a:xfrm>
            <a:off x="3580174" y="183643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65"/>
          <p:cNvSpPr/>
          <p:nvPr/>
        </p:nvSpPr>
        <p:spPr>
          <a:xfrm>
            <a:off x="3761136" y="183643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65"/>
          <p:cNvSpPr/>
          <p:nvPr/>
        </p:nvSpPr>
        <p:spPr>
          <a:xfrm>
            <a:off x="3399213" y="19955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65"/>
          <p:cNvSpPr/>
          <p:nvPr/>
        </p:nvSpPr>
        <p:spPr>
          <a:xfrm>
            <a:off x="3580174" y="19955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65"/>
          <p:cNvSpPr/>
          <p:nvPr/>
        </p:nvSpPr>
        <p:spPr>
          <a:xfrm>
            <a:off x="3761136" y="1995588"/>
            <a:ext cx="123600" cy="123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65"/>
          <p:cNvSpPr txBox="1"/>
          <p:nvPr/>
        </p:nvSpPr>
        <p:spPr>
          <a:xfrm>
            <a:off x="493775" y="3134800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 Layer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5" name="Google Shape;875;p65"/>
          <p:cNvSpPr txBox="1"/>
          <p:nvPr/>
        </p:nvSpPr>
        <p:spPr>
          <a:xfrm>
            <a:off x="2447550" y="3171075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Filter 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6" name="Google Shape;876;p65"/>
          <p:cNvSpPr txBox="1"/>
          <p:nvPr/>
        </p:nvSpPr>
        <p:spPr>
          <a:xfrm>
            <a:off x="3580175" y="3171075"/>
            <a:ext cx="1467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Filter 2 ...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7" name="Google Shape;877;p65"/>
          <p:cNvSpPr/>
          <p:nvPr/>
        </p:nvSpPr>
        <p:spPr>
          <a:xfrm>
            <a:off x="3937825" y="2781275"/>
            <a:ext cx="123600" cy="123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65"/>
          <p:cNvSpPr/>
          <p:nvPr/>
        </p:nvSpPr>
        <p:spPr>
          <a:xfrm>
            <a:off x="4118787" y="2781275"/>
            <a:ext cx="123600" cy="123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65"/>
          <p:cNvSpPr/>
          <p:nvPr/>
        </p:nvSpPr>
        <p:spPr>
          <a:xfrm>
            <a:off x="4299748" y="2781275"/>
            <a:ext cx="123600" cy="123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65"/>
          <p:cNvSpPr/>
          <p:nvPr/>
        </p:nvSpPr>
        <p:spPr>
          <a:xfrm>
            <a:off x="3937813" y="2940425"/>
            <a:ext cx="123600" cy="123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65"/>
          <p:cNvSpPr/>
          <p:nvPr/>
        </p:nvSpPr>
        <p:spPr>
          <a:xfrm>
            <a:off x="4118774" y="2940425"/>
            <a:ext cx="123600" cy="123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65"/>
          <p:cNvSpPr/>
          <p:nvPr/>
        </p:nvSpPr>
        <p:spPr>
          <a:xfrm>
            <a:off x="4299736" y="2940425"/>
            <a:ext cx="123600" cy="123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65"/>
          <p:cNvSpPr/>
          <p:nvPr/>
        </p:nvSpPr>
        <p:spPr>
          <a:xfrm>
            <a:off x="3937813" y="3099575"/>
            <a:ext cx="123600" cy="123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65"/>
          <p:cNvSpPr/>
          <p:nvPr/>
        </p:nvSpPr>
        <p:spPr>
          <a:xfrm>
            <a:off x="4118774" y="3099575"/>
            <a:ext cx="123600" cy="123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65"/>
          <p:cNvSpPr/>
          <p:nvPr/>
        </p:nvSpPr>
        <p:spPr>
          <a:xfrm>
            <a:off x="4299736" y="3099575"/>
            <a:ext cx="123600" cy="123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65"/>
          <p:cNvSpPr/>
          <p:nvPr/>
        </p:nvSpPr>
        <p:spPr>
          <a:xfrm>
            <a:off x="4118788" y="2212213"/>
            <a:ext cx="123600" cy="1233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65"/>
          <p:cNvSpPr/>
          <p:nvPr/>
        </p:nvSpPr>
        <p:spPr>
          <a:xfrm>
            <a:off x="4299749" y="2212213"/>
            <a:ext cx="123600" cy="1233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65"/>
          <p:cNvSpPr/>
          <p:nvPr/>
        </p:nvSpPr>
        <p:spPr>
          <a:xfrm>
            <a:off x="4480711" y="2212213"/>
            <a:ext cx="123600" cy="1233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65"/>
          <p:cNvSpPr/>
          <p:nvPr/>
        </p:nvSpPr>
        <p:spPr>
          <a:xfrm>
            <a:off x="4118775" y="2371363"/>
            <a:ext cx="123600" cy="1233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65"/>
          <p:cNvSpPr/>
          <p:nvPr/>
        </p:nvSpPr>
        <p:spPr>
          <a:xfrm>
            <a:off x="4299737" y="2371363"/>
            <a:ext cx="123600" cy="1233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65"/>
          <p:cNvSpPr/>
          <p:nvPr/>
        </p:nvSpPr>
        <p:spPr>
          <a:xfrm>
            <a:off x="4480698" y="2371363"/>
            <a:ext cx="123600" cy="1233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65"/>
          <p:cNvSpPr/>
          <p:nvPr/>
        </p:nvSpPr>
        <p:spPr>
          <a:xfrm>
            <a:off x="4118775" y="2530513"/>
            <a:ext cx="123600" cy="1233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65"/>
          <p:cNvSpPr/>
          <p:nvPr/>
        </p:nvSpPr>
        <p:spPr>
          <a:xfrm>
            <a:off x="4299737" y="2530513"/>
            <a:ext cx="123600" cy="1233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65"/>
          <p:cNvSpPr/>
          <p:nvPr/>
        </p:nvSpPr>
        <p:spPr>
          <a:xfrm>
            <a:off x="4480698" y="2530513"/>
            <a:ext cx="123600" cy="1233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65"/>
          <p:cNvSpPr/>
          <p:nvPr/>
        </p:nvSpPr>
        <p:spPr>
          <a:xfrm>
            <a:off x="4329238" y="1677288"/>
            <a:ext cx="123600" cy="1233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65"/>
          <p:cNvSpPr/>
          <p:nvPr/>
        </p:nvSpPr>
        <p:spPr>
          <a:xfrm>
            <a:off x="4510199" y="1677288"/>
            <a:ext cx="123600" cy="1233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65"/>
          <p:cNvSpPr/>
          <p:nvPr/>
        </p:nvSpPr>
        <p:spPr>
          <a:xfrm>
            <a:off x="4691161" y="1677288"/>
            <a:ext cx="123600" cy="1233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65"/>
          <p:cNvSpPr/>
          <p:nvPr/>
        </p:nvSpPr>
        <p:spPr>
          <a:xfrm>
            <a:off x="4329225" y="1836438"/>
            <a:ext cx="123600" cy="1233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65"/>
          <p:cNvSpPr/>
          <p:nvPr/>
        </p:nvSpPr>
        <p:spPr>
          <a:xfrm>
            <a:off x="4510187" y="1836438"/>
            <a:ext cx="123600" cy="1233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65"/>
          <p:cNvSpPr/>
          <p:nvPr/>
        </p:nvSpPr>
        <p:spPr>
          <a:xfrm>
            <a:off x="4691148" y="1836438"/>
            <a:ext cx="123600" cy="1233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65"/>
          <p:cNvSpPr/>
          <p:nvPr/>
        </p:nvSpPr>
        <p:spPr>
          <a:xfrm>
            <a:off x="4329225" y="1995588"/>
            <a:ext cx="123600" cy="1233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65"/>
          <p:cNvSpPr/>
          <p:nvPr/>
        </p:nvSpPr>
        <p:spPr>
          <a:xfrm>
            <a:off x="4510187" y="1995588"/>
            <a:ext cx="123600" cy="1233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65"/>
          <p:cNvSpPr/>
          <p:nvPr/>
        </p:nvSpPr>
        <p:spPr>
          <a:xfrm>
            <a:off x="4691148" y="1995588"/>
            <a:ext cx="123600" cy="1233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6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9" name="Google Shape;909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Souvent, les couches de convolutions sont introduites dans une autre couche de convolution.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Cela permet aux réseaux de découvrir des modèles à l'intérieur des modèles, généralement avec plus de complexité pour les couches de convolution ultérieures.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6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5" name="Google Shape;915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avons beaucoup appris jusqu'à présent et nous avons un dernier sujet théorique à couvrir avant de coder nos propres CNNs, et c'est la couche de mise en pooling ! (également connue sous le nom de couche downsampling)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68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Couches de Pooling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6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6" name="Google Shape;926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Même avec la connectivité locale, lorsqu'il s'agit d'images en couleur et éventuellement de dizaines ou de centaines de filtres, nous aurons une grande quantité de paramètres.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pouvons utiliser des couches de Pooling pour réduire ce phénomène.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7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2" name="Google Shape;932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couches de Pooling acceptent les couches convolutives comme entrée :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3" name="Google Shape;933;p70"/>
          <p:cNvSpPr/>
          <p:nvPr/>
        </p:nvSpPr>
        <p:spPr>
          <a:xfrm>
            <a:off x="982975" y="2276850"/>
            <a:ext cx="1005900" cy="24093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4" name="Google Shape;934;p70"/>
          <p:cNvSpPr/>
          <p:nvPr/>
        </p:nvSpPr>
        <p:spPr>
          <a:xfrm>
            <a:off x="26334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5" name="Google Shape;935;p70"/>
          <p:cNvSpPr/>
          <p:nvPr/>
        </p:nvSpPr>
        <p:spPr>
          <a:xfrm>
            <a:off x="2096225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70"/>
          <p:cNvSpPr/>
          <p:nvPr/>
        </p:nvSpPr>
        <p:spPr>
          <a:xfrm>
            <a:off x="39014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Pool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7" name="Google Shape;937;p70"/>
          <p:cNvSpPr/>
          <p:nvPr/>
        </p:nvSpPr>
        <p:spPr>
          <a:xfrm>
            <a:off x="3415963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3" name="Google Shape;943;p71"/>
          <p:cNvSpPr txBox="1"/>
          <p:nvPr>
            <p:ph idx="1" type="body"/>
          </p:nvPr>
        </p:nvSpPr>
        <p:spPr>
          <a:xfrm>
            <a:off x="311700" y="1152475"/>
            <a:ext cx="85206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Nos couches convolutives auront souvent de nombreux filtres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4" name="Google Shape;944;p71"/>
          <p:cNvSpPr/>
          <p:nvPr/>
        </p:nvSpPr>
        <p:spPr>
          <a:xfrm>
            <a:off x="2670050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71"/>
          <p:cNvSpPr/>
          <p:nvPr/>
        </p:nvSpPr>
        <p:spPr>
          <a:xfrm>
            <a:off x="2851012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71"/>
          <p:cNvSpPr/>
          <p:nvPr/>
        </p:nvSpPr>
        <p:spPr>
          <a:xfrm>
            <a:off x="3031973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71"/>
          <p:cNvSpPr/>
          <p:nvPr/>
        </p:nvSpPr>
        <p:spPr>
          <a:xfrm>
            <a:off x="2670038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71"/>
          <p:cNvSpPr/>
          <p:nvPr/>
        </p:nvSpPr>
        <p:spPr>
          <a:xfrm>
            <a:off x="2850999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71"/>
          <p:cNvSpPr/>
          <p:nvPr/>
        </p:nvSpPr>
        <p:spPr>
          <a:xfrm>
            <a:off x="3031961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71"/>
          <p:cNvSpPr/>
          <p:nvPr/>
        </p:nvSpPr>
        <p:spPr>
          <a:xfrm>
            <a:off x="2670038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71"/>
          <p:cNvSpPr/>
          <p:nvPr/>
        </p:nvSpPr>
        <p:spPr>
          <a:xfrm>
            <a:off x="2850999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71"/>
          <p:cNvSpPr/>
          <p:nvPr/>
        </p:nvSpPr>
        <p:spPr>
          <a:xfrm>
            <a:off x="3031961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71"/>
          <p:cNvSpPr/>
          <p:nvPr/>
        </p:nvSpPr>
        <p:spPr>
          <a:xfrm>
            <a:off x="3212961" y="23030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71"/>
          <p:cNvSpPr/>
          <p:nvPr/>
        </p:nvSpPr>
        <p:spPr>
          <a:xfrm>
            <a:off x="3212898" y="24655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71"/>
          <p:cNvSpPr/>
          <p:nvPr/>
        </p:nvSpPr>
        <p:spPr>
          <a:xfrm>
            <a:off x="3212898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71"/>
          <p:cNvSpPr/>
          <p:nvPr/>
        </p:nvSpPr>
        <p:spPr>
          <a:xfrm>
            <a:off x="2670038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71"/>
          <p:cNvSpPr/>
          <p:nvPr/>
        </p:nvSpPr>
        <p:spPr>
          <a:xfrm>
            <a:off x="2850999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71"/>
          <p:cNvSpPr/>
          <p:nvPr/>
        </p:nvSpPr>
        <p:spPr>
          <a:xfrm>
            <a:off x="3031961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71"/>
          <p:cNvSpPr/>
          <p:nvPr/>
        </p:nvSpPr>
        <p:spPr>
          <a:xfrm>
            <a:off x="3212898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7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5" name="Google Shape;965;p72"/>
          <p:cNvSpPr txBox="1"/>
          <p:nvPr>
            <p:ph idx="1" type="body"/>
          </p:nvPr>
        </p:nvSpPr>
        <p:spPr>
          <a:xfrm>
            <a:off x="311700" y="1152475"/>
            <a:ext cx="85206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Nos couches convolutives auront souvent de nombreux filtres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6" name="Google Shape;966;p72"/>
          <p:cNvSpPr/>
          <p:nvPr/>
        </p:nvSpPr>
        <p:spPr>
          <a:xfrm>
            <a:off x="2670050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72"/>
          <p:cNvSpPr/>
          <p:nvPr/>
        </p:nvSpPr>
        <p:spPr>
          <a:xfrm>
            <a:off x="2851012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72"/>
          <p:cNvSpPr/>
          <p:nvPr/>
        </p:nvSpPr>
        <p:spPr>
          <a:xfrm>
            <a:off x="3031973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72"/>
          <p:cNvSpPr/>
          <p:nvPr/>
        </p:nvSpPr>
        <p:spPr>
          <a:xfrm>
            <a:off x="2670038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72"/>
          <p:cNvSpPr/>
          <p:nvPr/>
        </p:nvSpPr>
        <p:spPr>
          <a:xfrm>
            <a:off x="2850999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72"/>
          <p:cNvSpPr/>
          <p:nvPr/>
        </p:nvSpPr>
        <p:spPr>
          <a:xfrm>
            <a:off x="3031961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72"/>
          <p:cNvSpPr/>
          <p:nvPr/>
        </p:nvSpPr>
        <p:spPr>
          <a:xfrm>
            <a:off x="2670038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72"/>
          <p:cNvSpPr/>
          <p:nvPr/>
        </p:nvSpPr>
        <p:spPr>
          <a:xfrm>
            <a:off x="2850999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72"/>
          <p:cNvSpPr/>
          <p:nvPr/>
        </p:nvSpPr>
        <p:spPr>
          <a:xfrm>
            <a:off x="3031961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72"/>
          <p:cNvSpPr/>
          <p:nvPr/>
        </p:nvSpPr>
        <p:spPr>
          <a:xfrm>
            <a:off x="3212961" y="23030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72"/>
          <p:cNvSpPr/>
          <p:nvPr/>
        </p:nvSpPr>
        <p:spPr>
          <a:xfrm>
            <a:off x="3212898" y="24655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72"/>
          <p:cNvSpPr/>
          <p:nvPr/>
        </p:nvSpPr>
        <p:spPr>
          <a:xfrm>
            <a:off x="3212898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72"/>
          <p:cNvSpPr/>
          <p:nvPr/>
        </p:nvSpPr>
        <p:spPr>
          <a:xfrm>
            <a:off x="2670038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72"/>
          <p:cNvSpPr/>
          <p:nvPr/>
        </p:nvSpPr>
        <p:spPr>
          <a:xfrm>
            <a:off x="2850999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72"/>
          <p:cNvSpPr/>
          <p:nvPr/>
        </p:nvSpPr>
        <p:spPr>
          <a:xfrm>
            <a:off x="3031961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72"/>
          <p:cNvSpPr/>
          <p:nvPr/>
        </p:nvSpPr>
        <p:spPr>
          <a:xfrm>
            <a:off x="3212898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72"/>
          <p:cNvSpPr/>
          <p:nvPr/>
        </p:nvSpPr>
        <p:spPr>
          <a:xfrm>
            <a:off x="2157075" y="26556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72"/>
          <p:cNvSpPr/>
          <p:nvPr/>
        </p:nvSpPr>
        <p:spPr>
          <a:xfrm>
            <a:off x="2338037" y="26556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72"/>
          <p:cNvSpPr/>
          <p:nvPr/>
        </p:nvSpPr>
        <p:spPr>
          <a:xfrm>
            <a:off x="2518998" y="26556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72"/>
          <p:cNvSpPr/>
          <p:nvPr/>
        </p:nvSpPr>
        <p:spPr>
          <a:xfrm>
            <a:off x="2157063" y="2814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72"/>
          <p:cNvSpPr/>
          <p:nvPr/>
        </p:nvSpPr>
        <p:spPr>
          <a:xfrm>
            <a:off x="2338024" y="2814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72"/>
          <p:cNvSpPr/>
          <p:nvPr/>
        </p:nvSpPr>
        <p:spPr>
          <a:xfrm>
            <a:off x="2518986" y="2814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72"/>
          <p:cNvSpPr/>
          <p:nvPr/>
        </p:nvSpPr>
        <p:spPr>
          <a:xfrm>
            <a:off x="2157063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72"/>
          <p:cNvSpPr/>
          <p:nvPr/>
        </p:nvSpPr>
        <p:spPr>
          <a:xfrm>
            <a:off x="2338024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72"/>
          <p:cNvSpPr/>
          <p:nvPr/>
        </p:nvSpPr>
        <p:spPr>
          <a:xfrm>
            <a:off x="2518986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72"/>
          <p:cNvSpPr/>
          <p:nvPr/>
        </p:nvSpPr>
        <p:spPr>
          <a:xfrm>
            <a:off x="2699986" y="26590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72"/>
          <p:cNvSpPr/>
          <p:nvPr/>
        </p:nvSpPr>
        <p:spPr>
          <a:xfrm>
            <a:off x="2699923" y="28215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72"/>
          <p:cNvSpPr/>
          <p:nvPr/>
        </p:nvSpPr>
        <p:spPr>
          <a:xfrm>
            <a:off x="2699923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72"/>
          <p:cNvSpPr/>
          <p:nvPr/>
        </p:nvSpPr>
        <p:spPr>
          <a:xfrm>
            <a:off x="2157063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72"/>
          <p:cNvSpPr/>
          <p:nvPr/>
        </p:nvSpPr>
        <p:spPr>
          <a:xfrm>
            <a:off x="2338024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72"/>
          <p:cNvSpPr/>
          <p:nvPr/>
        </p:nvSpPr>
        <p:spPr>
          <a:xfrm>
            <a:off x="2518986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72"/>
          <p:cNvSpPr/>
          <p:nvPr/>
        </p:nvSpPr>
        <p:spPr>
          <a:xfrm>
            <a:off x="2699923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72"/>
          <p:cNvSpPr/>
          <p:nvPr/>
        </p:nvSpPr>
        <p:spPr>
          <a:xfrm>
            <a:off x="1671525" y="29739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72"/>
          <p:cNvSpPr/>
          <p:nvPr/>
        </p:nvSpPr>
        <p:spPr>
          <a:xfrm>
            <a:off x="1852487" y="29739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72"/>
          <p:cNvSpPr/>
          <p:nvPr/>
        </p:nvSpPr>
        <p:spPr>
          <a:xfrm>
            <a:off x="2033448" y="29739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72"/>
          <p:cNvSpPr/>
          <p:nvPr/>
        </p:nvSpPr>
        <p:spPr>
          <a:xfrm>
            <a:off x="1671513" y="3133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72"/>
          <p:cNvSpPr/>
          <p:nvPr/>
        </p:nvSpPr>
        <p:spPr>
          <a:xfrm>
            <a:off x="1852474" y="3133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72"/>
          <p:cNvSpPr/>
          <p:nvPr/>
        </p:nvSpPr>
        <p:spPr>
          <a:xfrm>
            <a:off x="2033436" y="3133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72"/>
          <p:cNvSpPr/>
          <p:nvPr/>
        </p:nvSpPr>
        <p:spPr>
          <a:xfrm>
            <a:off x="1671513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72"/>
          <p:cNvSpPr/>
          <p:nvPr/>
        </p:nvSpPr>
        <p:spPr>
          <a:xfrm>
            <a:off x="1852474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72"/>
          <p:cNvSpPr/>
          <p:nvPr/>
        </p:nvSpPr>
        <p:spPr>
          <a:xfrm>
            <a:off x="2033436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72"/>
          <p:cNvSpPr/>
          <p:nvPr/>
        </p:nvSpPr>
        <p:spPr>
          <a:xfrm>
            <a:off x="2214436" y="29773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72"/>
          <p:cNvSpPr/>
          <p:nvPr/>
        </p:nvSpPr>
        <p:spPr>
          <a:xfrm>
            <a:off x="2214373" y="31398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72"/>
          <p:cNvSpPr/>
          <p:nvPr/>
        </p:nvSpPr>
        <p:spPr>
          <a:xfrm>
            <a:off x="2214373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72"/>
          <p:cNvSpPr/>
          <p:nvPr/>
        </p:nvSpPr>
        <p:spPr>
          <a:xfrm>
            <a:off x="1671513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72"/>
          <p:cNvSpPr/>
          <p:nvPr/>
        </p:nvSpPr>
        <p:spPr>
          <a:xfrm>
            <a:off x="1852474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72"/>
          <p:cNvSpPr/>
          <p:nvPr/>
        </p:nvSpPr>
        <p:spPr>
          <a:xfrm>
            <a:off x="2033436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72"/>
          <p:cNvSpPr/>
          <p:nvPr/>
        </p:nvSpPr>
        <p:spPr>
          <a:xfrm>
            <a:off x="2214373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72"/>
          <p:cNvSpPr/>
          <p:nvPr/>
        </p:nvSpPr>
        <p:spPr>
          <a:xfrm>
            <a:off x="1128625" y="33412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72"/>
          <p:cNvSpPr/>
          <p:nvPr/>
        </p:nvSpPr>
        <p:spPr>
          <a:xfrm>
            <a:off x="1309587" y="33412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72"/>
          <p:cNvSpPr/>
          <p:nvPr/>
        </p:nvSpPr>
        <p:spPr>
          <a:xfrm>
            <a:off x="1490548" y="33412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72"/>
          <p:cNvSpPr/>
          <p:nvPr/>
        </p:nvSpPr>
        <p:spPr>
          <a:xfrm>
            <a:off x="1128613" y="3500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72"/>
          <p:cNvSpPr/>
          <p:nvPr/>
        </p:nvSpPr>
        <p:spPr>
          <a:xfrm>
            <a:off x="1309574" y="3500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72"/>
          <p:cNvSpPr/>
          <p:nvPr/>
        </p:nvSpPr>
        <p:spPr>
          <a:xfrm>
            <a:off x="1490536" y="3500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72"/>
          <p:cNvSpPr/>
          <p:nvPr/>
        </p:nvSpPr>
        <p:spPr>
          <a:xfrm>
            <a:off x="1128613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72"/>
          <p:cNvSpPr/>
          <p:nvPr/>
        </p:nvSpPr>
        <p:spPr>
          <a:xfrm>
            <a:off x="1309574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72"/>
          <p:cNvSpPr/>
          <p:nvPr/>
        </p:nvSpPr>
        <p:spPr>
          <a:xfrm>
            <a:off x="1490536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72"/>
          <p:cNvSpPr/>
          <p:nvPr/>
        </p:nvSpPr>
        <p:spPr>
          <a:xfrm>
            <a:off x="1671536" y="33446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72"/>
          <p:cNvSpPr/>
          <p:nvPr/>
        </p:nvSpPr>
        <p:spPr>
          <a:xfrm>
            <a:off x="1671473" y="35071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72"/>
          <p:cNvSpPr/>
          <p:nvPr/>
        </p:nvSpPr>
        <p:spPr>
          <a:xfrm>
            <a:off x="1671473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72"/>
          <p:cNvSpPr/>
          <p:nvPr/>
        </p:nvSpPr>
        <p:spPr>
          <a:xfrm>
            <a:off x="1128613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72"/>
          <p:cNvSpPr/>
          <p:nvPr/>
        </p:nvSpPr>
        <p:spPr>
          <a:xfrm>
            <a:off x="1309574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72"/>
          <p:cNvSpPr/>
          <p:nvPr/>
        </p:nvSpPr>
        <p:spPr>
          <a:xfrm>
            <a:off x="1490536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72"/>
          <p:cNvSpPr/>
          <p:nvPr/>
        </p:nvSpPr>
        <p:spPr>
          <a:xfrm>
            <a:off x="1671473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72"/>
          <p:cNvSpPr/>
          <p:nvPr/>
        </p:nvSpPr>
        <p:spPr>
          <a:xfrm>
            <a:off x="585725" y="36811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72"/>
          <p:cNvSpPr/>
          <p:nvPr/>
        </p:nvSpPr>
        <p:spPr>
          <a:xfrm>
            <a:off x="766687" y="36811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72"/>
          <p:cNvSpPr/>
          <p:nvPr/>
        </p:nvSpPr>
        <p:spPr>
          <a:xfrm>
            <a:off x="947648" y="36811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72"/>
          <p:cNvSpPr/>
          <p:nvPr/>
        </p:nvSpPr>
        <p:spPr>
          <a:xfrm>
            <a:off x="585713" y="3840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72"/>
          <p:cNvSpPr/>
          <p:nvPr/>
        </p:nvSpPr>
        <p:spPr>
          <a:xfrm>
            <a:off x="766674" y="3840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72"/>
          <p:cNvSpPr/>
          <p:nvPr/>
        </p:nvSpPr>
        <p:spPr>
          <a:xfrm>
            <a:off x="947636" y="3840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72"/>
          <p:cNvSpPr/>
          <p:nvPr/>
        </p:nvSpPr>
        <p:spPr>
          <a:xfrm>
            <a:off x="585713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72"/>
          <p:cNvSpPr/>
          <p:nvPr/>
        </p:nvSpPr>
        <p:spPr>
          <a:xfrm>
            <a:off x="766674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72"/>
          <p:cNvSpPr/>
          <p:nvPr/>
        </p:nvSpPr>
        <p:spPr>
          <a:xfrm>
            <a:off x="947636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72"/>
          <p:cNvSpPr/>
          <p:nvPr/>
        </p:nvSpPr>
        <p:spPr>
          <a:xfrm>
            <a:off x="1128636" y="36844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72"/>
          <p:cNvSpPr/>
          <p:nvPr/>
        </p:nvSpPr>
        <p:spPr>
          <a:xfrm>
            <a:off x="1128573" y="38469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72"/>
          <p:cNvSpPr/>
          <p:nvPr/>
        </p:nvSpPr>
        <p:spPr>
          <a:xfrm>
            <a:off x="1128573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72"/>
          <p:cNvSpPr/>
          <p:nvPr/>
        </p:nvSpPr>
        <p:spPr>
          <a:xfrm>
            <a:off x="585713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72"/>
          <p:cNvSpPr/>
          <p:nvPr/>
        </p:nvSpPr>
        <p:spPr>
          <a:xfrm>
            <a:off x="766674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72"/>
          <p:cNvSpPr/>
          <p:nvPr/>
        </p:nvSpPr>
        <p:spPr>
          <a:xfrm>
            <a:off x="947636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72"/>
          <p:cNvSpPr/>
          <p:nvPr/>
        </p:nvSpPr>
        <p:spPr>
          <a:xfrm>
            <a:off x="1128573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0" name="Google Shape;1050;p73"/>
          <p:cNvCxnSpPr/>
          <p:nvPr/>
        </p:nvCxnSpPr>
        <p:spPr>
          <a:xfrm flipH="1">
            <a:off x="584461" y="2841825"/>
            <a:ext cx="2088000" cy="14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1" name="Google Shape;1051;p7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2" name="Google Shape;1052;p73"/>
          <p:cNvSpPr txBox="1"/>
          <p:nvPr>
            <p:ph idx="1" type="body"/>
          </p:nvPr>
        </p:nvSpPr>
        <p:spPr>
          <a:xfrm>
            <a:off x="311700" y="1152475"/>
            <a:ext cx="85206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Nos couches convolutives auront souvent de nombreux filtres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3" name="Google Shape;1053;p73"/>
          <p:cNvSpPr/>
          <p:nvPr/>
        </p:nvSpPr>
        <p:spPr>
          <a:xfrm>
            <a:off x="2670050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73"/>
          <p:cNvSpPr/>
          <p:nvPr/>
        </p:nvSpPr>
        <p:spPr>
          <a:xfrm>
            <a:off x="2851012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73"/>
          <p:cNvSpPr/>
          <p:nvPr/>
        </p:nvSpPr>
        <p:spPr>
          <a:xfrm>
            <a:off x="3031973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73"/>
          <p:cNvSpPr/>
          <p:nvPr/>
        </p:nvSpPr>
        <p:spPr>
          <a:xfrm>
            <a:off x="2670038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73"/>
          <p:cNvSpPr/>
          <p:nvPr/>
        </p:nvSpPr>
        <p:spPr>
          <a:xfrm>
            <a:off x="2850999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73"/>
          <p:cNvSpPr/>
          <p:nvPr/>
        </p:nvSpPr>
        <p:spPr>
          <a:xfrm>
            <a:off x="3031961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73"/>
          <p:cNvSpPr/>
          <p:nvPr/>
        </p:nvSpPr>
        <p:spPr>
          <a:xfrm>
            <a:off x="2670038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73"/>
          <p:cNvSpPr/>
          <p:nvPr/>
        </p:nvSpPr>
        <p:spPr>
          <a:xfrm>
            <a:off x="2850999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73"/>
          <p:cNvSpPr/>
          <p:nvPr/>
        </p:nvSpPr>
        <p:spPr>
          <a:xfrm>
            <a:off x="3031961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73"/>
          <p:cNvSpPr/>
          <p:nvPr/>
        </p:nvSpPr>
        <p:spPr>
          <a:xfrm>
            <a:off x="3212961" y="23030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73"/>
          <p:cNvSpPr/>
          <p:nvPr/>
        </p:nvSpPr>
        <p:spPr>
          <a:xfrm>
            <a:off x="3212898" y="24655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73"/>
          <p:cNvSpPr/>
          <p:nvPr/>
        </p:nvSpPr>
        <p:spPr>
          <a:xfrm>
            <a:off x="3212898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73"/>
          <p:cNvSpPr/>
          <p:nvPr/>
        </p:nvSpPr>
        <p:spPr>
          <a:xfrm>
            <a:off x="2670038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73"/>
          <p:cNvSpPr/>
          <p:nvPr/>
        </p:nvSpPr>
        <p:spPr>
          <a:xfrm>
            <a:off x="2850999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73"/>
          <p:cNvSpPr/>
          <p:nvPr/>
        </p:nvSpPr>
        <p:spPr>
          <a:xfrm>
            <a:off x="3031961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73"/>
          <p:cNvSpPr/>
          <p:nvPr/>
        </p:nvSpPr>
        <p:spPr>
          <a:xfrm>
            <a:off x="3212898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73"/>
          <p:cNvSpPr/>
          <p:nvPr/>
        </p:nvSpPr>
        <p:spPr>
          <a:xfrm>
            <a:off x="2157075" y="26556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73"/>
          <p:cNvSpPr/>
          <p:nvPr/>
        </p:nvSpPr>
        <p:spPr>
          <a:xfrm>
            <a:off x="2338037" y="26556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73"/>
          <p:cNvSpPr/>
          <p:nvPr/>
        </p:nvSpPr>
        <p:spPr>
          <a:xfrm>
            <a:off x="2518998" y="26556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73"/>
          <p:cNvSpPr/>
          <p:nvPr/>
        </p:nvSpPr>
        <p:spPr>
          <a:xfrm>
            <a:off x="2157063" y="2814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73"/>
          <p:cNvSpPr/>
          <p:nvPr/>
        </p:nvSpPr>
        <p:spPr>
          <a:xfrm>
            <a:off x="2338024" y="2814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73"/>
          <p:cNvSpPr/>
          <p:nvPr/>
        </p:nvSpPr>
        <p:spPr>
          <a:xfrm>
            <a:off x="2518986" y="2814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73"/>
          <p:cNvSpPr/>
          <p:nvPr/>
        </p:nvSpPr>
        <p:spPr>
          <a:xfrm>
            <a:off x="2157063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73"/>
          <p:cNvSpPr/>
          <p:nvPr/>
        </p:nvSpPr>
        <p:spPr>
          <a:xfrm>
            <a:off x="2338024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73"/>
          <p:cNvSpPr/>
          <p:nvPr/>
        </p:nvSpPr>
        <p:spPr>
          <a:xfrm>
            <a:off x="2518986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73"/>
          <p:cNvSpPr/>
          <p:nvPr/>
        </p:nvSpPr>
        <p:spPr>
          <a:xfrm>
            <a:off x="2699986" y="26590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73"/>
          <p:cNvSpPr/>
          <p:nvPr/>
        </p:nvSpPr>
        <p:spPr>
          <a:xfrm>
            <a:off x="2699923" y="28215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73"/>
          <p:cNvSpPr/>
          <p:nvPr/>
        </p:nvSpPr>
        <p:spPr>
          <a:xfrm>
            <a:off x="2699923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73"/>
          <p:cNvSpPr/>
          <p:nvPr/>
        </p:nvSpPr>
        <p:spPr>
          <a:xfrm>
            <a:off x="2157063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73"/>
          <p:cNvSpPr/>
          <p:nvPr/>
        </p:nvSpPr>
        <p:spPr>
          <a:xfrm>
            <a:off x="2338024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73"/>
          <p:cNvSpPr/>
          <p:nvPr/>
        </p:nvSpPr>
        <p:spPr>
          <a:xfrm>
            <a:off x="2518986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73"/>
          <p:cNvSpPr/>
          <p:nvPr/>
        </p:nvSpPr>
        <p:spPr>
          <a:xfrm>
            <a:off x="2699923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5" name="Google Shape;1085;p73"/>
          <p:cNvCxnSpPr>
            <a:stCxn id="1053" idx="0"/>
            <a:endCxn id="1086" idx="1"/>
          </p:cNvCxnSpPr>
          <p:nvPr/>
        </p:nvCxnSpPr>
        <p:spPr>
          <a:xfrm flipH="1">
            <a:off x="603950" y="2299700"/>
            <a:ext cx="2127900" cy="139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7" name="Google Shape;1087;p73"/>
          <p:cNvSpPr/>
          <p:nvPr/>
        </p:nvSpPr>
        <p:spPr>
          <a:xfrm>
            <a:off x="1671525" y="29739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73"/>
          <p:cNvSpPr/>
          <p:nvPr/>
        </p:nvSpPr>
        <p:spPr>
          <a:xfrm>
            <a:off x="1852487" y="29739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73"/>
          <p:cNvSpPr/>
          <p:nvPr/>
        </p:nvSpPr>
        <p:spPr>
          <a:xfrm>
            <a:off x="2033448" y="29739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73"/>
          <p:cNvSpPr/>
          <p:nvPr/>
        </p:nvSpPr>
        <p:spPr>
          <a:xfrm>
            <a:off x="1671513" y="3133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73"/>
          <p:cNvSpPr/>
          <p:nvPr/>
        </p:nvSpPr>
        <p:spPr>
          <a:xfrm>
            <a:off x="1852474" y="3133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73"/>
          <p:cNvSpPr/>
          <p:nvPr/>
        </p:nvSpPr>
        <p:spPr>
          <a:xfrm>
            <a:off x="2033436" y="3133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73"/>
          <p:cNvSpPr/>
          <p:nvPr/>
        </p:nvSpPr>
        <p:spPr>
          <a:xfrm>
            <a:off x="1671513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73"/>
          <p:cNvSpPr/>
          <p:nvPr/>
        </p:nvSpPr>
        <p:spPr>
          <a:xfrm>
            <a:off x="1852474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73"/>
          <p:cNvSpPr/>
          <p:nvPr/>
        </p:nvSpPr>
        <p:spPr>
          <a:xfrm>
            <a:off x="2033436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73"/>
          <p:cNvSpPr/>
          <p:nvPr/>
        </p:nvSpPr>
        <p:spPr>
          <a:xfrm>
            <a:off x="2214436" y="29773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73"/>
          <p:cNvSpPr/>
          <p:nvPr/>
        </p:nvSpPr>
        <p:spPr>
          <a:xfrm>
            <a:off x="2214373" y="31398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73"/>
          <p:cNvSpPr/>
          <p:nvPr/>
        </p:nvSpPr>
        <p:spPr>
          <a:xfrm>
            <a:off x="2214373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73"/>
          <p:cNvSpPr/>
          <p:nvPr/>
        </p:nvSpPr>
        <p:spPr>
          <a:xfrm>
            <a:off x="1671513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73"/>
          <p:cNvSpPr/>
          <p:nvPr/>
        </p:nvSpPr>
        <p:spPr>
          <a:xfrm>
            <a:off x="1852474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73"/>
          <p:cNvSpPr/>
          <p:nvPr/>
        </p:nvSpPr>
        <p:spPr>
          <a:xfrm>
            <a:off x="2033436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73"/>
          <p:cNvSpPr/>
          <p:nvPr/>
        </p:nvSpPr>
        <p:spPr>
          <a:xfrm>
            <a:off x="2214373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73"/>
          <p:cNvSpPr/>
          <p:nvPr/>
        </p:nvSpPr>
        <p:spPr>
          <a:xfrm>
            <a:off x="1128625" y="33412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73"/>
          <p:cNvSpPr/>
          <p:nvPr/>
        </p:nvSpPr>
        <p:spPr>
          <a:xfrm>
            <a:off x="1309587" y="33412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73"/>
          <p:cNvSpPr/>
          <p:nvPr/>
        </p:nvSpPr>
        <p:spPr>
          <a:xfrm>
            <a:off x="1490548" y="33412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73"/>
          <p:cNvSpPr/>
          <p:nvPr/>
        </p:nvSpPr>
        <p:spPr>
          <a:xfrm>
            <a:off x="1128613" y="3500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73"/>
          <p:cNvSpPr/>
          <p:nvPr/>
        </p:nvSpPr>
        <p:spPr>
          <a:xfrm>
            <a:off x="1309574" y="3500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73"/>
          <p:cNvSpPr/>
          <p:nvPr/>
        </p:nvSpPr>
        <p:spPr>
          <a:xfrm>
            <a:off x="1490536" y="3500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73"/>
          <p:cNvSpPr/>
          <p:nvPr/>
        </p:nvSpPr>
        <p:spPr>
          <a:xfrm>
            <a:off x="1128613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73"/>
          <p:cNvSpPr/>
          <p:nvPr/>
        </p:nvSpPr>
        <p:spPr>
          <a:xfrm>
            <a:off x="1309574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73"/>
          <p:cNvSpPr/>
          <p:nvPr/>
        </p:nvSpPr>
        <p:spPr>
          <a:xfrm>
            <a:off x="1490536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73"/>
          <p:cNvSpPr/>
          <p:nvPr/>
        </p:nvSpPr>
        <p:spPr>
          <a:xfrm>
            <a:off x="1671536" y="33446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73"/>
          <p:cNvSpPr/>
          <p:nvPr/>
        </p:nvSpPr>
        <p:spPr>
          <a:xfrm>
            <a:off x="1671473" y="35071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73"/>
          <p:cNvSpPr/>
          <p:nvPr/>
        </p:nvSpPr>
        <p:spPr>
          <a:xfrm>
            <a:off x="1671473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73"/>
          <p:cNvSpPr/>
          <p:nvPr/>
        </p:nvSpPr>
        <p:spPr>
          <a:xfrm>
            <a:off x="1128613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73"/>
          <p:cNvSpPr/>
          <p:nvPr/>
        </p:nvSpPr>
        <p:spPr>
          <a:xfrm>
            <a:off x="1309574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73"/>
          <p:cNvSpPr/>
          <p:nvPr/>
        </p:nvSpPr>
        <p:spPr>
          <a:xfrm>
            <a:off x="1490536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73"/>
          <p:cNvSpPr/>
          <p:nvPr/>
        </p:nvSpPr>
        <p:spPr>
          <a:xfrm>
            <a:off x="1671473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73"/>
          <p:cNvSpPr/>
          <p:nvPr/>
        </p:nvSpPr>
        <p:spPr>
          <a:xfrm>
            <a:off x="585725" y="36811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73"/>
          <p:cNvSpPr/>
          <p:nvPr/>
        </p:nvSpPr>
        <p:spPr>
          <a:xfrm>
            <a:off x="766687" y="36811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73"/>
          <p:cNvSpPr/>
          <p:nvPr/>
        </p:nvSpPr>
        <p:spPr>
          <a:xfrm>
            <a:off x="947648" y="36811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73"/>
          <p:cNvSpPr/>
          <p:nvPr/>
        </p:nvSpPr>
        <p:spPr>
          <a:xfrm>
            <a:off x="585713" y="3840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73"/>
          <p:cNvSpPr/>
          <p:nvPr/>
        </p:nvSpPr>
        <p:spPr>
          <a:xfrm>
            <a:off x="766674" y="3840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73"/>
          <p:cNvSpPr/>
          <p:nvPr/>
        </p:nvSpPr>
        <p:spPr>
          <a:xfrm>
            <a:off x="947636" y="3840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73"/>
          <p:cNvSpPr/>
          <p:nvPr/>
        </p:nvSpPr>
        <p:spPr>
          <a:xfrm>
            <a:off x="585713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73"/>
          <p:cNvSpPr/>
          <p:nvPr/>
        </p:nvSpPr>
        <p:spPr>
          <a:xfrm>
            <a:off x="766674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73"/>
          <p:cNvSpPr/>
          <p:nvPr/>
        </p:nvSpPr>
        <p:spPr>
          <a:xfrm>
            <a:off x="947636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73"/>
          <p:cNvSpPr/>
          <p:nvPr/>
        </p:nvSpPr>
        <p:spPr>
          <a:xfrm>
            <a:off x="1128636" y="36844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73"/>
          <p:cNvSpPr/>
          <p:nvPr/>
        </p:nvSpPr>
        <p:spPr>
          <a:xfrm>
            <a:off x="1128573" y="38469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73"/>
          <p:cNvSpPr/>
          <p:nvPr/>
        </p:nvSpPr>
        <p:spPr>
          <a:xfrm>
            <a:off x="1128573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73"/>
          <p:cNvSpPr/>
          <p:nvPr/>
        </p:nvSpPr>
        <p:spPr>
          <a:xfrm>
            <a:off x="585713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73"/>
          <p:cNvSpPr/>
          <p:nvPr/>
        </p:nvSpPr>
        <p:spPr>
          <a:xfrm>
            <a:off x="766674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73"/>
          <p:cNvSpPr/>
          <p:nvPr/>
        </p:nvSpPr>
        <p:spPr>
          <a:xfrm>
            <a:off x="947636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73"/>
          <p:cNvSpPr/>
          <p:nvPr/>
        </p:nvSpPr>
        <p:spPr>
          <a:xfrm>
            <a:off x="1128573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4" name="Google Shape;1134;p73"/>
          <p:cNvCxnSpPr>
            <a:endCxn id="1127" idx="6"/>
          </p:cNvCxnSpPr>
          <p:nvPr/>
        </p:nvCxnSpPr>
        <p:spPr>
          <a:xfrm flipH="1">
            <a:off x="1252236" y="2323200"/>
            <a:ext cx="2088000" cy="14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5" name="Google Shape;1135;p73"/>
          <p:cNvCxnSpPr>
            <a:stCxn id="1068" idx="5"/>
          </p:cNvCxnSpPr>
          <p:nvPr/>
        </p:nvCxnSpPr>
        <p:spPr>
          <a:xfrm flipH="1">
            <a:off x="1232197" y="2889093"/>
            <a:ext cx="2086200" cy="139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7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1" name="Google Shape;1141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Imaginons un filtre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2" name="Google Shape;1142;p74"/>
          <p:cNvSpPr/>
          <p:nvPr/>
        </p:nvSpPr>
        <p:spPr>
          <a:xfrm>
            <a:off x="2894665" y="1910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143" name="Google Shape;1143;p74"/>
          <p:cNvSpPr/>
          <p:nvPr/>
        </p:nvSpPr>
        <p:spPr>
          <a:xfrm>
            <a:off x="3634341" y="1910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144" name="Google Shape;1144;p74"/>
          <p:cNvSpPr/>
          <p:nvPr/>
        </p:nvSpPr>
        <p:spPr>
          <a:xfrm>
            <a:off x="4374018" y="1910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145" name="Google Shape;1145;p74"/>
          <p:cNvSpPr/>
          <p:nvPr/>
        </p:nvSpPr>
        <p:spPr>
          <a:xfrm>
            <a:off x="2894614" y="25612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146" name="Google Shape;1146;p74"/>
          <p:cNvSpPr/>
          <p:nvPr/>
        </p:nvSpPr>
        <p:spPr>
          <a:xfrm>
            <a:off x="3634290" y="25612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147" name="Google Shape;1147;p74"/>
          <p:cNvSpPr/>
          <p:nvPr/>
        </p:nvSpPr>
        <p:spPr>
          <a:xfrm>
            <a:off x="4373967" y="25612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148" name="Google Shape;1148;p74"/>
          <p:cNvSpPr/>
          <p:nvPr/>
        </p:nvSpPr>
        <p:spPr>
          <a:xfrm>
            <a:off x="2894614" y="321180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149" name="Google Shape;1149;p74"/>
          <p:cNvSpPr/>
          <p:nvPr/>
        </p:nvSpPr>
        <p:spPr>
          <a:xfrm>
            <a:off x="3634290" y="321180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150" name="Google Shape;1150;p74"/>
          <p:cNvSpPr/>
          <p:nvPr/>
        </p:nvSpPr>
        <p:spPr>
          <a:xfrm>
            <a:off x="4373967" y="321180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151" name="Google Shape;1151;p74"/>
          <p:cNvSpPr/>
          <p:nvPr/>
        </p:nvSpPr>
        <p:spPr>
          <a:xfrm>
            <a:off x="5113801" y="1924443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152" name="Google Shape;1152;p74"/>
          <p:cNvSpPr/>
          <p:nvPr/>
        </p:nvSpPr>
        <p:spPr>
          <a:xfrm>
            <a:off x="5113546" y="2588661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153" name="Google Shape;1153;p74"/>
          <p:cNvSpPr/>
          <p:nvPr/>
        </p:nvSpPr>
        <p:spPr>
          <a:xfrm>
            <a:off x="5113546" y="321180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154" name="Google Shape;1154;p74"/>
          <p:cNvSpPr/>
          <p:nvPr/>
        </p:nvSpPr>
        <p:spPr>
          <a:xfrm>
            <a:off x="2894614" y="3889712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155" name="Google Shape;1155;p74"/>
          <p:cNvSpPr/>
          <p:nvPr/>
        </p:nvSpPr>
        <p:spPr>
          <a:xfrm>
            <a:off x="3634290" y="3889712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156" name="Google Shape;1156;p74"/>
          <p:cNvSpPr/>
          <p:nvPr/>
        </p:nvSpPr>
        <p:spPr>
          <a:xfrm>
            <a:off x="4373967" y="3889712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157" name="Google Shape;1157;p74"/>
          <p:cNvSpPr/>
          <p:nvPr/>
        </p:nvSpPr>
        <p:spPr>
          <a:xfrm>
            <a:off x="5113546" y="3889712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Si vous avez déjà utilisé un logiciel de retouche photo, vous avez probablement vu des filtres, comme un filtre de flou. Mais comment fonctionnent-ils ?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6" name="Google Shape;6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250" y="3289225"/>
            <a:ext cx="57150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7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3" name="Google Shape;1163;p75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Montserrat"/>
              <a:buChar char="●"/>
            </a:pPr>
            <a:r>
              <a:rPr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pouvons réduire la taille avec le sous-échantillonnage</a:t>
            </a:r>
            <a:endParaRPr sz="21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4" name="Google Shape;1164;p75"/>
          <p:cNvSpPr/>
          <p:nvPr/>
        </p:nvSpPr>
        <p:spPr>
          <a:xfrm>
            <a:off x="2894665" y="1910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165" name="Google Shape;1165;p75"/>
          <p:cNvSpPr/>
          <p:nvPr/>
        </p:nvSpPr>
        <p:spPr>
          <a:xfrm>
            <a:off x="3634341" y="1910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166" name="Google Shape;1166;p75"/>
          <p:cNvSpPr/>
          <p:nvPr/>
        </p:nvSpPr>
        <p:spPr>
          <a:xfrm>
            <a:off x="4374018" y="1910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167" name="Google Shape;1167;p75"/>
          <p:cNvSpPr/>
          <p:nvPr/>
        </p:nvSpPr>
        <p:spPr>
          <a:xfrm>
            <a:off x="2894614" y="25612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168" name="Google Shape;1168;p75"/>
          <p:cNvSpPr/>
          <p:nvPr/>
        </p:nvSpPr>
        <p:spPr>
          <a:xfrm>
            <a:off x="3634290" y="25612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169" name="Google Shape;1169;p75"/>
          <p:cNvSpPr/>
          <p:nvPr/>
        </p:nvSpPr>
        <p:spPr>
          <a:xfrm>
            <a:off x="4373967" y="25612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170" name="Google Shape;1170;p75"/>
          <p:cNvSpPr/>
          <p:nvPr/>
        </p:nvSpPr>
        <p:spPr>
          <a:xfrm>
            <a:off x="2894614" y="321180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171" name="Google Shape;1171;p75"/>
          <p:cNvSpPr/>
          <p:nvPr/>
        </p:nvSpPr>
        <p:spPr>
          <a:xfrm>
            <a:off x="3634290" y="321180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172" name="Google Shape;1172;p75"/>
          <p:cNvSpPr/>
          <p:nvPr/>
        </p:nvSpPr>
        <p:spPr>
          <a:xfrm>
            <a:off x="4373967" y="321180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173" name="Google Shape;1173;p75"/>
          <p:cNvSpPr/>
          <p:nvPr/>
        </p:nvSpPr>
        <p:spPr>
          <a:xfrm>
            <a:off x="5113801" y="1924443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174" name="Google Shape;1174;p75"/>
          <p:cNvSpPr/>
          <p:nvPr/>
        </p:nvSpPr>
        <p:spPr>
          <a:xfrm>
            <a:off x="5113546" y="2588661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175" name="Google Shape;1175;p75"/>
          <p:cNvSpPr/>
          <p:nvPr/>
        </p:nvSpPr>
        <p:spPr>
          <a:xfrm>
            <a:off x="5113546" y="321180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176" name="Google Shape;1176;p75"/>
          <p:cNvSpPr/>
          <p:nvPr/>
        </p:nvSpPr>
        <p:spPr>
          <a:xfrm>
            <a:off x="2894614" y="3889712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177" name="Google Shape;1177;p75"/>
          <p:cNvSpPr/>
          <p:nvPr/>
        </p:nvSpPr>
        <p:spPr>
          <a:xfrm>
            <a:off x="3634290" y="3889712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178" name="Google Shape;1178;p75"/>
          <p:cNvSpPr/>
          <p:nvPr/>
        </p:nvSpPr>
        <p:spPr>
          <a:xfrm>
            <a:off x="4373967" y="3889712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179" name="Google Shape;1179;p75"/>
          <p:cNvSpPr/>
          <p:nvPr/>
        </p:nvSpPr>
        <p:spPr>
          <a:xfrm>
            <a:off x="5113546" y="3889712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7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5" name="Google Shape;1185;p76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Montserrat"/>
              <a:buChar char="●"/>
            </a:pPr>
            <a:r>
              <a:rPr lang="en" sz="21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Nous pouvons réduire la taille avec le sous-échantillonnage</a:t>
            </a:r>
            <a:endParaRPr sz="21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6" name="Google Shape;1186;p76"/>
          <p:cNvSpPr/>
          <p:nvPr/>
        </p:nvSpPr>
        <p:spPr>
          <a:xfrm>
            <a:off x="850990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187" name="Google Shape;1187;p76"/>
          <p:cNvSpPr/>
          <p:nvPr/>
        </p:nvSpPr>
        <p:spPr>
          <a:xfrm>
            <a:off x="1590666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188" name="Google Shape;1188;p76"/>
          <p:cNvSpPr/>
          <p:nvPr/>
        </p:nvSpPr>
        <p:spPr>
          <a:xfrm>
            <a:off x="2330343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189" name="Google Shape;1189;p76"/>
          <p:cNvSpPr/>
          <p:nvPr/>
        </p:nvSpPr>
        <p:spPr>
          <a:xfrm>
            <a:off x="850939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190" name="Google Shape;1190;p76"/>
          <p:cNvSpPr/>
          <p:nvPr/>
        </p:nvSpPr>
        <p:spPr>
          <a:xfrm>
            <a:off x="1590615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191" name="Google Shape;1191;p76"/>
          <p:cNvSpPr/>
          <p:nvPr/>
        </p:nvSpPr>
        <p:spPr>
          <a:xfrm>
            <a:off x="2330292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192" name="Google Shape;1192;p76"/>
          <p:cNvSpPr/>
          <p:nvPr/>
        </p:nvSpPr>
        <p:spPr>
          <a:xfrm>
            <a:off x="850939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193" name="Google Shape;1193;p76"/>
          <p:cNvSpPr/>
          <p:nvPr/>
        </p:nvSpPr>
        <p:spPr>
          <a:xfrm>
            <a:off x="1590615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194" name="Google Shape;1194;p76"/>
          <p:cNvSpPr/>
          <p:nvPr/>
        </p:nvSpPr>
        <p:spPr>
          <a:xfrm>
            <a:off x="2330292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195" name="Google Shape;1195;p76"/>
          <p:cNvSpPr/>
          <p:nvPr/>
        </p:nvSpPr>
        <p:spPr>
          <a:xfrm>
            <a:off x="3070126" y="1929018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196" name="Google Shape;1196;p76"/>
          <p:cNvSpPr/>
          <p:nvPr/>
        </p:nvSpPr>
        <p:spPr>
          <a:xfrm>
            <a:off x="3069871" y="2593236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197" name="Google Shape;1197;p76"/>
          <p:cNvSpPr/>
          <p:nvPr/>
        </p:nvSpPr>
        <p:spPr>
          <a:xfrm>
            <a:off x="3069871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198" name="Google Shape;1198;p76"/>
          <p:cNvSpPr/>
          <p:nvPr/>
        </p:nvSpPr>
        <p:spPr>
          <a:xfrm>
            <a:off x="850939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199" name="Google Shape;1199;p76"/>
          <p:cNvSpPr/>
          <p:nvPr/>
        </p:nvSpPr>
        <p:spPr>
          <a:xfrm>
            <a:off x="1590615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200" name="Google Shape;1200;p76"/>
          <p:cNvSpPr/>
          <p:nvPr/>
        </p:nvSpPr>
        <p:spPr>
          <a:xfrm>
            <a:off x="2330292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01" name="Google Shape;1201;p76"/>
          <p:cNvSpPr/>
          <p:nvPr/>
        </p:nvSpPr>
        <p:spPr>
          <a:xfrm>
            <a:off x="3069871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7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7" name="Google Shape;1207;p77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Pooling: Window 2x2 , Stride: 2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8" name="Google Shape;1208;p77"/>
          <p:cNvSpPr/>
          <p:nvPr/>
        </p:nvSpPr>
        <p:spPr>
          <a:xfrm>
            <a:off x="850990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09" name="Google Shape;1209;p77"/>
          <p:cNvSpPr/>
          <p:nvPr/>
        </p:nvSpPr>
        <p:spPr>
          <a:xfrm>
            <a:off x="1590666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210" name="Google Shape;1210;p77"/>
          <p:cNvSpPr/>
          <p:nvPr/>
        </p:nvSpPr>
        <p:spPr>
          <a:xfrm>
            <a:off x="2330343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211" name="Google Shape;1211;p77"/>
          <p:cNvSpPr/>
          <p:nvPr/>
        </p:nvSpPr>
        <p:spPr>
          <a:xfrm>
            <a:off x="850939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212" name="Google Shape;1212;p77"/>
          <p:cNvSpPr/>
          <p:nvPr/>
        </p:nvSpPr>
        <p:spPr>
          <a:xfrm>
            <a:off x="1590615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213" name="Google Shape;1213;p77"/>
          <p:cNvSpPr/>
          <p:nvPr/>
        </p:nvSpPr>
        <p:spPr>
          <a:xfrm>
            <a:off x="2330292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214" name="Google Shape;1214;p77"/>
          <p:cNvSpPr/>
          <p:nvPr/>
        </p:nvSpPr>
        <p:spPr>
          <a:xfrm>
            <a:off x="850939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215" name="Google Shape;1215;p77"/>
          <p:cNvSpPr/>
          <p:nvPr/>
        </p:nvSpPr>
        <p:spPr>
          <a:xfrm>
            <a:off x="1590615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216" name="Google Shape;1216;p77"/>
          <p:cNvSpPr/>
          <p:nvPr/>
        </p:nvSpPr>
        <p:spPr>
          <a:xfrm>
            <a:off x="2330292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217" name="Google Shape;1217;p77"/>
          <p:cNvSpPr/>
          <p:nvPr/>
        </p:nvSpPr>
        <p:spPr>
          <a:xfrm>
            <a:off x="3070126" y="1929018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218" name="Google Shape;1218;p77"/>
          <p:cNvSpPr/>
          <p:nvPr/>
        </p:nvSpPr>
        <p:spPr>
          <a:xfrm>
            <a:off x="3069871" y="2593236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219" name="Google Shape;1219;p77"/>
          <p:cNvSpPr/>
          <p:nvPr/>
        </p:nvSpPr>
        <p:spPr>
          <a:xfrm>
            <a:off x="3069871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220" name="Google Shape;1220;p77"/>
          <p:cNvSpPr/>
          <p:nvPr/>
        </p:nvSpPr>
        <p:spPr>
          <a:xfrm>
            <a:off x="850939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221" name="Google Shape;1221;p77"/>
          <p:cNvSpPr/>
          <p:nvPr/>
        </p:nvSpPr>
        <p:spPr>
          <a:xfrm>
            <a:off x="1590615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222" name="Google Shape;1222;p77"/>
          <p:cNvSpPr/>
          <p:nvPr/>
        </p:nvSpPr>
        <p:spPr>
          <a:xfrm>
            <a:off x="2330292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23" name="Google Shape;1223;p77"/>
          <p:cNvSpPr/>
          <p:nvPr/>
        </p:nvSpPr>
        <p:spPr>
          <a:xfrm>
            <a:off x="3069871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24" name="Google Shape;1224;p77"/>
          <p:cNvSpPr/>
          <p:nvPr/>
        </p:nvSpPr>
        <p:spPr>
          <a:xfrm>
            <a:off x="5465640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225" name="Google Shape;1225;p77"/>
          <p:cNvSpPr/>
          <p:nvPr/>
        </p:nvSpPr>
        <p:spPr>
          <a:xfrm>
            <a:off x="6205316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26" name="Google Shape;1226;p77"/>
          <p:cNvSpPr/>
          <p:nvPr/>
        </p:nvSpPr>
        <p:spPr>
          <a:xfrm>
            <a:off x="5465589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27" name="Google Shape;1227;p77"/>
          <p:cNvSpPr/>
          <p:nvPr/>
        </p:nvSpPr>
        <p:spPr>
          <a:xfrm>
            <a:off x="6205265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28" name="Google Shape;1228;p77"/>
          <p:cNvSpPr/>
          <p:nvPr/>
        </p:nvSpPr>
        <p:spPr>
          <a:xfrm>
            <a:off x="699525" y="1815075"/>
            <a:ext cx="1527000" cy="1326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77"/>
          <p:cNvSpPr/>
          <p:nvPr/>
        </p:nvSpPr>
        <p:spPr>
          <a:xfrm>
            <a:off x="5422400" y="2564075"/>
            <a:ext cx="639000" cy="654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7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5" name="Google Shape;1235;p78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Pooling: Window 2x2 , Stride: 2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6" name="Google Shape;1236;p78"/>
          <p:cNvSpPr/>
          <p:nvPr/>
        </p:nvSpPr>
        <p:spPr>
          <a:xfrm>
            <a:off x="850990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37" name="Google Shape;1237;p78"/>
          <p:cNvSpPr/>
          <p:nvPr/>
        </p:nvSpPr>
        <p:spPr>
          <a:xfrm>
            <a:off x="1590666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238" name="Google Shape;1238;p78"/>
          <p:cNvSpPr/>
          <p:nvPr/>
        </p:nvSpPr>
        <p:spPr>
          <a:xfrm>
            <a:off x="2330343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239" name="Google Shape;1239;p78"/>
          <p:cNvSpPr/>
          <p:nvPr/>
        </p:nvSpPr>
        <p:spPr>
          <a:xfrm>
            <a:off x="850939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240" name="Google Shape;1240;p78"/>
          <p:cNvSpPr/>
          <p:nvPr/>
        </p:nvSpPr>
        <p:spPr>
          <a:xfrm>
            <a:off x="1590615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241" name="Google Shape;1241;p78"/>
          <p:cNvSpPr/>
          <p:nvPr/>
        </p:nvSpPr>
        <p:spPr>
          <a:xfrm>
            <a:off x="2330292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242" name="Google Shape;1242;p78"/>
          <p:cNvSpPr/>
          <p:nvPr/>
        </p:nvSpPr>
        <p:spPr>
          <a:xfrm>
            <a:off x="850939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243" name="Google Shape;1243;p78"/>
          <p:cNvSpPr/>
          <p:nvPr/>
        </p:nvSpPr>
        <p:spPr>
          <a:xfrm>
            <a:off x="1590615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244" name="Google Shape;1244;p78"/>
          <p:cNvSpPr/>
          <p:nvPr/>
        </p:nvSpPr>
        <p:spPr>
          <a:xfrm>
            <a:off x="2330292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245" name="Google Shape;1245;p78"/>
          <p:cNvSpPr/>
          <p:nvPr/>
        </p:nvSpPr>
        <p:spPr>
          <a:xfrm>
            <a:off x="3070126" y="1929018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246" name="Google Shape;1246;p78"/>
          <p:cNvSpPr/>
          <p:nvPr/>
        </p:nvSpPr>
        <p:spPr>
          <a:xfrm>
            <a:off x="3069871" y="2593236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247" name="Google Shape;1247;p78"/>
          <p:cNvSpPr/>
          <p:nvPr/>
        </p:nvSpPr>
        <p:spPr>
          <a:xfrm>
            <a:off x="3069871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248" name="Google Shape;1248;p78"/>
          <p:cNvSpPr/>
          <p:nvPr/>
        </p:nvSpPr>
        <p:spPr>
          <a:xfrm>
            <a:off x="850939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249" name="Google Shape;1249;p78"/>
          <p:cNvSpPr/>
          <p:nvPr/>
        </p:nvSpPr>
        <p:spPr>
          <a:xfrm>
            <a:off x="1590615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250" name="Google Shape;1250;p78"/>
          <p:cNvSpPr/>
          <p:nvPr/>
        </p:nvSpPr>
        <p:spPr>
          <a:xfrm>
            <a:off x="2330292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51" name="Google Shape;1251;p78"/>
          <p:cNvSpPr/>
          <p:nvPr/>
        </p:nvSpPr>
        <p:spPr>
          <a:xfrm>
            <a:off x="3069871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52" name="Google Shape;1252;p78"/>
          <p:cNvSpPr/>
          <p:nvPr/>
        </p:nvSpPr>
        <p:spPr>
          <a:xfrm>
            <a:off x="5465640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253" name="Google Shape;1253;p78"/>
          <p:cNvSpPr/>
          <p:nvPr/>
        </p:nvSpPr>
        <p:spPr>
          <a:xfrm>
            <a:off x="6205316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54" name="Google Shape;1254;p78"/>
          <p:cNvSpPr/>
          <p:nvPr/>
        </p:nvSpPr>
        <p:spPr>
          <a:xfrm>
            <a:off x="5465589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55" name="Google Shape;1255;p78"/>
          <p:cNvSpPr/>
          <p:nvPr/>
        </p:nvSpPr>
        <p:spPr>
          <a:xfrm>
            <a:off x="6205265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56" name="Google Shape;1256;p78"/>
          <p:cNvSpPr/>
          <p:nvPr/>
        </p:nvSpPr>
        <p:spPr>
          <a:xfrm>
            <a:off x="2263150" y="1842500"/>
            <a:ext cx="1527000" cy="1326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78"/>
          <p:cNvSpPr/>
          <p:nvPr/>
        </p:nvSpPr>
        <p:spPr>
          <a:xfrm>
            <a:off x="6138425" y="2564075"/>
            <a:ext cx="639000" cy="654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9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7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3" name="Google Shape;1263;p79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Pooling: Window 2x2 , Stride: 2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4" name="Google Shape;1264;p79"/>
          <p:cNvSpPr/>
          <p:nvPr/>
        </p:nvSpPr>
        <p:spPr>
          <a:xfrm>
            <a:off x="850990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65" name="Google Shape;1265;p79"/>
          <p:cNvSpPr/>
          <p:nvPr/>
        </p:nvSpPr>
        <p:spPr>
          <a:xfrm>
            <a:off x="1590666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266" name="Google Shape;1266;p79"/>
          <p:cNvSpPr/>
          <p:nvPr/>
        </p:nvSpPr>
        <p:spPr>
          <a:xfrm>
            <a:off x="2330343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267" name="Google Shape;1267;p79"/>
          <p:cNvSpPr/>
          <p:nvPr/>
        </p:nvSpPr>
        <p:spPr>
          <a:xfrm>
            <a:off x="850939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268" name="Google Shape;1268;p79"/>
          <p:cNvSpPr/>
          <p:nvPr/>
        </p:nvSpPr>
        <p:spPr>
          <a:xfrm>
            <a:off x="1590615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269" name="Google Shape;1269;p79"/>
          <p:cNvSpPr/>
          <p:nvPr/>
        </p:nvSpPr>
        <p:spPr>
          <a:xfrm>
            <a:off x="2330292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270" name="Google Shape;1270;p79"/>
          <p:cNvSpPr/>
          <p:nvPr/>
        </p:nvSpPr>
        <p:spPr>
          <a:xfrm>
            <a:off x="850939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271" name="Google Shape;1271;p79"/>
          <p:cNvSpPr/>
          <p:nvPr/>
        </p:nvSpPr>
        <p:spPr>
          <a:xfrm>
            <a:off x="1590615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272" name="Google Shape;1272;p79"/>
          <p:cNvSpPr/>
          <p:nvPr/>
        </p:nvSpPr>
        <p:spPr>
          <a:xfrm>
            <a:off x="2330292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273" name="Google Shape;1273;p79"/>
          <p:cNvSpPr/>
          <p:nvPr/>
        </p:nvSpPr>
        <p:spPr>
          <a:xfrm>
            <a:off x="3070126" y="1929018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274" name="Google Shape;1274;p79"/>
          <p:cNvSpPr/>
          <p:nvPr/>
        </p:nvSpPr>
        <p:spPr>
          <a:xfrm>
            <a:off x="3069871" y="2593236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275" name="Google Shape;1275;p79"/>
          <p:cNvSpPr/>
          <p:nvPr/>
        </p:nvSpPr>
        <p:spPr>
          <a:xfrm>
            <a:off x="3069871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276" name="Google Shape;1276;p79"/>
          <p:cNvSpPr/>
          <p:nvPr/>
        </p:nvSpPr>
        <p:spPr>
          <a:xfrm>
            <a:off x="850939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277" name="Google Shape;1277;p79"/>
          <p:cNvSpPr/>
          <p:nvPr/>
        </p:nvSpPr>
        <p:spPr>
          <a:xfrm>
            <a:off x="1590615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278" name="Google Shape;1278;p79"/>
          <p:cNvSpPr/>
          <p:nvPr/>
        </p:nvSpPr>
        <p:spPr>
          <a:xfrm>
            <a:off x="2330292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79" name="Google Shape;1279;p79"/>
          <p:cNvSpPr/>
          <p:nvPr/>
        </p:nvSpPr>
        <p:spPr>
          <a:xfrm>
            <a:off x="3069871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80" name="Google Shape;1280;p79"/>
          <p:cNvSpPr/>
          <p:nvPr/>
        </p:nvSpPr>
        <p:spPr>
          <a:xfrm>
            <a:off x="5465640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281" name="Google Shape;1281;p79"/>
          <p:cNvSpPr/>
          <p:nvPr/>
        </p:nvSpPr>
        <p:spPr>
          <a:xfrm>
            <a:off x="6205316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82" name="Google Shape;1282;p79"/>
          <p:cNvSpPr/>
          <p:nvPr/>
        </p:nvSpPr>
        <p:spPr>
          <a:xfrm>
            <a:off x="5465589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83" name="Google Shape;1283;p79"/>
          <p:cNvSpPr/>
          <p:nvPr/>
        </p:nvSpPr>
        <p:spPr>
          <a:xfrm>
            <a:off x="6205265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84" name="Google Shape;1284;p79"/>
          <p:cNvSpPr/>
          <p:nvPr/>
        </p:nvSpPr>
        <p:spPr>
          <a:xfrm>
            <a:off x="685825" y="3122650"/>
            <a:ext cx="1527000" cy="1326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79"/>
          <p:cNvSpPr/>
          <p:nvPr/>
        </p:nvSpPr>
        <p:spPr>
          <a:xfrm>
            <a:off x="6138425" y="2564075"/>
            <a:ext cx="639000" cy="654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9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8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1" name="Google Shape;1291;p80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Pooling: Window 2x2 , Stride: 2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2" name="Google Shape;1292;p80"/>
          <p:cNvSpPr/>
          <p:nvPr/>
        </p:nvSpPr>
        <p:spPr>
          <a:xfrm>
            <a:off x="850990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293" name="Google Shape;1293;p80"/>
          <p:cNvSpPr/>
          <p:nvPr/>
        </p:nvSpPr>
        <p:spPr>
          <a:xfrm>
            <a:off x="1590666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294" name="Google Shape;1294;p80"/>
          <p:cNvSpPr/>
          <p:nvPr/>
        </p:nvSpPr>
        <p:spPr>
          <a:xfrm>
            <a:off x="2330343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295" name="Google Shape;1295;p80"/>
          <p:cNvSpPr/>
          <p:nvPr/>
        </p:nvSpPr>
        <p:spPr>
          <a:xfrm>
            <a:off x="850939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296" name="Google Shape;1296;p80"/>
          <p:cNvSpPr/>
          <p:nvPr/>
        </p:nvSpPr>
        <p:spPr>
          <a:xfrm>
            <a:off x="1590615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297" name="Google Shape;1297;p80"/>
          <p:cNvSpPr/>
          <p:nvPr/>
        </p:nvSpPr>
        <p:spPr>
          <a:xfrm>
            <a:off x="2330292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298" name="Google Shape;1298;p80"/>
          <p:cNvSpPr/>
          <p:nvPr/>
        </p:nvSpPr>
        <p:spPr>
          <a:xfrm>
            <a:off x="850939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299" name="Google Shape;1299;p80"/>
          <p:cNvSpPr/>
          <p:nvPr/>
        </p:nvSpPr>
        <p:spPr>
          <a:xfrm>
            <a:off x="1590615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00" name="Google Shape;1300;p80"/>
          <p:cNvSpPr/>
          <p:nvPr/>
        </p:nvSpPr>
        <p:spPr>
          <a:xfrm>
            <a:off x="2330292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301" name="Google Shape;1301;p80"/>
          <p:cNvSpPr/>
          <p:nvPr/>
        </p:nvSpPr>
        <p:spPr>
          <a:xfrm>
            <a:off x="3070126" y="1929018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302" name="Google Shape;1302;p80"/>
          <p:cNvSpPr/>
          <p:nvPr/>
        </p:nvSpPr>
        <p:spPr>
          <a:xfrm>
            <a:off x="3069871" y="2593236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03" name="Google Shape;1303;p80"/>
          <p:cNvSpPr/>
          <p:nvPr/>
        </p:nvSpPr>
        <p:spPr>
          <a:xfrm>
            <a:off x="3069871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304" name="Google Shape;1304;p80"/>
          <p:cNvSpPr/>
          <p:nvPr/>
        </p:nvSpPr>
        <p:spPr>
          <a:xfrm>
            <a:off x="850939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05" name="Google Shape;1305;p80"/>
          <p:cNvSpPr/>
          <p:nvPr/>
        </p:nvSpPr>
        <p:spPr>
          <a:xfrm>
            <a:off x="1590615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06" name="Google Shape;1306;p80"/>
          <p:cNvSpPr/>
          <p:nvPr/>
        </p:nvSpPr>
        <p:spPr>
          <a:xfrm>
            <a:off x="2330292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07" name="Google Shape;1307;p80"/>
          <p:cNvSpPr/>
          <p:nvPr/>
        </p:nvSpPr>
        <p:spPr>
          <a:xfrm>
            <a:off x="3069871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08" name="Google Shape;1308;p80"/>
          <p:cNvSpPr/>
          <p:nvPr/>
        </p:nvSpPr>
        <p:spPr>
          <a:xfrm>
            <a:off x="5465640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309" name="Google Shape;1309;p80"/>
          <p:cNvSpPr/>
          <p:nvPr/>
        </p:nvSpPr>
        <p:spPr>
          <a:xfrm>
            <a:off x="6205316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10" name="Google Shape;1310;p80"/>
          <p:cNvSpPr/>
          <p:nvPr/>
        </p:nvSpPr>
        <p:spPr>
          <a:xfrm>
            <a:off x="5465589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11" name="Google Shape;1311;p80"/>
          <p:cNvSpPr/>
          <p:nvPr/>
        </p:nvSpPr>
        <p:spPr>
          <a:xfrm>
            <a:off x="6205265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12" name="Google Shape;1312;p80"/>
          <p:cNvSpPr/>
          <p:nvPr/>
        </p:nvSpPr>
        <p:spPr>
          <a:xfrm>
            <a:off x="685825" y="3122650"/>
            <a:ext cx="1527000" cy="1326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80"/>
          <p:cNvSpPr/>
          <p:nvPr/>
        </p:nvSpPr>
        <p:spPr>
          <a:xfrm>
            <a:off x="5398750" y="3214600"/>
            <a:ext cx="639000" cy="654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9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8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9" name="Google Shape;1319;p81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Pooling: Window 2x2 , Stride: 2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0" name="Google Shape;1320;p81"/>
          <p:cNvSpPr/>
          <p:nvPr/>
        </p:nvSpPr>
        <p:spPr>
          <a:xfrm>
            <a:off x="850990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21" name="Google Shape;1321;p81"/>
          <p:cNvSpPr/>
          <p:nvPr/>
        </p:nvSpPr>
        <p:spPr>
          <a:xfrm>
            <a:off x="1590666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322" name="Google Shape;1322;p81"/>
          <p:cNvSpPr/>
          <p:nvPr/>
        </p:nvSpPr>
        <p:spPr>
          <a:xfrm>
            <a:off x="2330343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323" name="Google Shape;1323;p81"/>
          <p:cNvSpPr/>
          <p:nvPr/>
        </p:nvSpPr>
        <p:spPr>
          <a:xfrm>
            <a:off x="850939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324" name="Google Shape;1324;p81"/>
          <p:cNvSpPr/>
          <p:nvPr/>
        </p:nvSpPr>
        <p:spPr>
          <a:xfrm>
            <a:off x="1590615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325" name="Google Shape;1325;p81"/>
          <p:cNvSpPr/>
          <p:nvPr/>
        </p:nvSpPr>
        <p:spPr>
          <a:xfrm>
            <a:off x="2330292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26" name="Google Shape;1326;p81"/>
          <p:cNvSpPr/>
          <p:nvPr/>
        </p:nvSpPr>
        <p:spPr>
          <a:xfrm>
            <a:off x="850939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327" name="Google Shape;1327;p81"/>
          <p:cNvSpPr/>
          <p:nvPr/>
        </p:nvSpPr>
        <p:spPr>
          <a:xfrm>
            <a:off x="1590615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28" name="Google Shape;1328;p81"/>
          <p:cNvSpPr/>
          <p:nvPr/>
        </p:nvSpPr>
        <p:spPr>
          <a:xfrm>
            <a:off x="2330292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329" name="Google Shape;1329;p81"/>
          <p:cNvSpPr/>
          <p:nvPr/>
        </p:nvSpPr>
        <p:spPr>
          <a:xfrm>
            <a:off x="3070126" y="1929018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330" name="Google Shape;1330;p81"/>
          <p:cNvSpPr/>
          <p:nvPr/>
        </p:nvSpPr>
        <p:spPr>
          <a:xfrm>
            <a:off x="3069871" y="2593236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31" name="Google Shape;1331;p81"/>
          <p:cNvSpPr/>
          <p:nvPr/>
        </p:nvSpPr>
        <p:spPr>
          <a:xfrm>
            <a:off x="3069871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332" name="Google Shape;1332;p81"/>
          <p:cNvSpPr/>
          <p:nvPr/>
        </p:nvSpPr>
        <p:spPr>
          <a:xfrm>
            <a:off x="850939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33" name="Google Shape;1333;p81"/>
          <p:cNvSpPr/>
          <p:nvPr/>
        </p:nvSpPr>
        <p:spPr>
          <a:xfrm>
            <a:off x="1590615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34" name="Google Shape;1334;p81"/>
          <p:cNvSpPr/>
          <p:nvPr/>
        </p:nvSpPr>
        <p:spPr>
          <a:xfrm>
            <a:off x="2330292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35" name="Google Shape;1335;p81"/>
          <p:cNvSpPr/>
          <p:nvPr/>
        </p:nvSpPr>
        <p:spPr>
          <a:xfrm>
            <a:off x="3069871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36" name="Google Shape;1336;p81"/>
          <p:cNvSpPr/>
          <p:nvPr/>
        </p:nvSpPr>
        <p:spPr>
          <a:xfrm>
            <a:off x="5465640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337" name="Google Shape;1337;p81"/>
          <p:cNvSpPr/>
          <p:nvPr/>
        </p:nvSpPr>
        <p:spPr>
          <a:xfrm>
            <a:off x="6205316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38" name="Google Shape;1338;p81"/>
          <p:cNvSpPr/>
          <p:nvPr/>
        </p:nvSpPr>
        <p:spPr>
          <a:xfrm>
            <a:off x="5465589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39" name="Google Shape;1339;p81"/>
          <p:cNvSpPr/>
          <p:nvPr/>
        </p:nvSpPr>
        <p:spPr>
          <a:xfrm>
            <a:off x="6205265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40" name="Google Shape;1340;p81"/>
          <p:cNvSpPr/>
          <p:nvPr/>
        </p:nvSpPr>
        <p:spPr>
          <a:xfrm>
            <a:off x="2239625" y="3143225"/>
            <a:ext cx="1527000" cy="1326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81"/>
          <p:cNvSpPr/>
          <p:nvPr/>
        </p:nvSpPr>
        <p:spPr>
          <a:xfrm>
            <a:off x="6138375" y="3214600"/>
            <a:ext cx="639000" cy="654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8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7" name="Google Shape;1347;p82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Pooling: Window 2x2 , Stride: 2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8" name="Google Shape;1348;p82"/>
          <p:cNvSpPr/>
          <p:nvPr/>
        </p:nvSpPr>
        <p:spPr>
          <a:xfrm>
            <a:off x="850990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49" name="Google Shape;1349;p82"/>
          <p:cNvSpPr/>
          <p:nvPr/>
        </p:nvSpPr>
        <p:spPr>
          <a:xfrm>
            <a:off x="1590666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350" name="Google Shape;1350;p82"/>
          <p:cNvSpPr/>
          <p:nvPr/>
        </p:nvSpPr>
        <p:spPr>
          <a:xfrm>
            <a:off x="2330343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351" name="Google Shape;1351;p82"/>
          <p:cNvSpPr/>
          <p:nvPr/>
        </p:nvSpPr>
        <p:spPr>
          <a:xfrm>
            <a:off x="850939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352" name="Google Shape;1352;p82"/>
          <p:cNvSpPr/>
          <p:nvPr/>
        </p:nvSpPr>
        <p:spPr>
          <a:xfrm>
            <a:off x="1590615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353" name="Google Shape;1353;p82"/>
          <p:cNvSpPr/>
          <p:nvPr/>
        </p:nvSpPr>
        <p:spPr>
          <a:xfrm>
            <a:off x="2330292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54" name="Google Shape;1354;p82"/>
          <p:cNvSpPr/>
          <p:nvPr/>
        </p:nvSpPr>
        <p:spPr>
          <a:xfrm>
            <a:off x="850939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355" name="Google Shape;1355;p82"/>
          <p:cNvSpPr/>
          <p:nvPr/>
        </p:nvSpPr>
        <p:spPr>
          <a:xfrm>
            <a:off x="1590615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56" name="Google Shape;1356;p82"/>
          <p:cNvSpPr/>
          <p:nvPr/>
        </p:nvSpPr>
        <p:spPr>
          <a:xfrm>
            <a:off x="2330292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357" name="Google Shape;1357;p82"/>
          <p:cNvSpPr/>
          <p:nvPr/>
        </p:nvSpPr>
        <p:spPr>
          <a:xfrm>
            <a:off x="3070126" y="1929018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358" name="Google Shape;1358;p82"/>
          <p:cNvSpPr/>
          <p:nvPr/>
        </p:nvSpPr>
        <p:spPr>
          <a:xfrm>
            <a:off x="3069871" y="2593236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59" name="Google Shape;1359;p82"/>
          <p:cNvSpPr/>
          <p:nvPr/>
        </p:nvSpPr>
        <p:spPr>
          <a:xfrm>
            <a:off x="3069871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360" name="Google Shape;1360;p82"/>
          <p:cNvSpPr/>
          <p:nvPr/>
        </p:nvSpPr>
        <p:spPr>
          <a:xfrm>
            <a:off x="850939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61" name="Google Shape;1361;p82"/>
          <p:cNvSpPr/>
          <p:nvPr/>
        </p:nvSpPr>
        <p:spPr>
          <a:xfrm>
            <a:off x="1590615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62" name="Google Shape;1362;p82"/>
          <p:cNvSpPr/>
          <p:nvPr/>
        </p:nvSpPr>
        <p:spPr>
          <a:xfrm>
            <a:off x="2330292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63" name="Google Shape;1363;p82"/>
          <p:cNvSpPr/>
          <p:nvPr/>
        </p:nvSpPr>
        <p:spPr>
          <a:xfrm>
            <a:off x="3069871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64" name="Google Shape;1364;p82"/>
          <p:cNvSpPr/>
          <p:nvPr/>
        </p:nvSpPr>
        <p:spPr>
          <a:xfrm>
            <a:off x="5465640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365" name="Google Shape;1365;p82"/>
          <p:cNvSpPr/>
          <p:nvPr/>
        </p:nvSpPr>
        <p:spPr>
          <a:xfrm>
            <a:off x="6205316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66" name="Google Shape;1366;p82"/>
          <p:cNvSpPr/>
          <p:nvPr/>
        </p:nvSpPr>
        <p:spPr>
          <a:xfrm>
            <a:off x="5465589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67" name="Google Shape;1367;p82"/>
          <p:cNvSpPr/>
          <p:nvPr/>
        </p:nvSpPr>
        <p:spPr>
          <a:xfrm>
            <a:off x="6205265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8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3" name="Google Shape;1373;p83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Average</a:t>
            </a: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Pooling: Window 2x2 , Stride: 2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4" name="Google Shape;1374;p83"/>
          <p:cNvSpPr/>
          <p:nvPr/>
        </p:nvSpPr>
        <p:spPr>
          <a:xfrm>
            <a:off x="850990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75" name="Google Shape;1375;p83"/>
          <p:cNvSpPr/>
          <p:nvPr/>
        </p:nvSpPr>
        <p:spPr>
          <a:xfrm>
            <a:off x="1590666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376" name="Google Shape;1376;p83"/>
          <p:cNvSpPr/>
          <p:nvPr/>
        </p:nvSpPr>
        <p:spPr>
          <a:xfrm>
            <a:off x="2330343" y="19153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6</a:t>
            </a:r>
            <a:endParaRPr b="1"/>
          </a:p>
        </p:txBody>
      </p:sp>
      <p:sp>
        <p:nvSpPr>
          <p:cNvPr id="1377" name="Google Shape;1377;p83"/>
          <p:cNvSpPr/>
          <p:nvPr/>
        </p:nvSpPr>
        <p:spPr>
          <a:xfrm>
            <a:off x="850939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</a:t>
            </a:r>
            <a:endParaRPr b="1"/>
          </a:p>
        </p:txBody>
      </p:sp>
      <p:sp>
        <p:nvSpPr>
          <p:cNvPr id="1378" name="Google Shape;1378;p83"/>
          <p:cNvSpPr/>
          <p:nvPr/>
        </p:nvSpPr>
        <p:spPr>
          <a:xfrm>
            <a:off x="1590615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379" name="Google Shape;1379;p83"/>
          <p:cNvSpPr/>
          <p:nvPr/>
        </p:nvSpPr>
        <p:spPr>
          <a:xfrm>
            <a:off x="2330292" y="25658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80" name="Google Shape;1380;p83"/>
          <p:cNvSpPr/>
          <p:nvPr/>
        </p:nvSpPr>
        <p:spPr>
          <a:xfrm>
            <a:off x="850939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381" name="Google Shape;1381;p83"/>
          <p:cNvSpPr/>
          <p:nvPr/>
        </p:nvSpPr>
        <p:spPr>
          <a:xfrm>
            <a:off x="1590615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82" name="Google Shape;1382;p83"/>
          <p:cNvSpPr/>
          <p:nvPr/>
        </p:nvSpPr>
        <p:spPr>
          <a:xfrm>
            <a:off x="2330292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endParaRPr b="1"/>
          </a:p>
        </p:txBody>
      </p:sp>
      <p:sp>
        <p:nvSpPr>
          <p:cNvPr id="1383" name="Google Shape;1383;p83"/>
          <p:cNvSpPr/>
          <p:nvPr/>
        </p:nvSpPr>
        <p:spPr>
          <a:xfrm>
            <a:off x="3070126" y="1929018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8</a:t>
            </a:r>
            <a:endParaRPr b="1"/>
          </a:p>
        </p:txBody>
      </p:sp>
      <p:sp>
        <p:nvSpPr>
          <p:cNvPr id="1384" name="Google Shape;1384;p83"/>
          <p:cNvSpPr/>
          <p:nvPr/>
        </p:nvSpPr>
        <p:spPr>
          <a:xfrm>
            <a:off x="3069871" y="2593236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85" name="Google Shape;1385;p83"/>
          <p:cNvSpPr/>
          <p:nvPr/>
        </p:nvSpPr>
        <p:spPr>
          <a:xfrm>
            <a:off x="3069871" y="321637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1386" name="Google Shape;1386;p83"/>
          <p:cNvSpPr/>
          <p:nvPr/>
        </p:nvSpPr>
        <p:spPr>
          <a:xfrm>
            <a:off x="850939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</a:t>
            </a:r>
            <a:endParaRPr b="1"/>
          </a:p>
        </p:txBody>
      </p:sp>
      <p:sp>
        <p:nvSpPr>
          <p:cNvPr id="1387" name="Google Shape;1387;p83"/>
          <p:cNvSpPr/>
          <p:nvPr/>
        </p:nvSpPr>
        <p:spPr>
          <a:xfrm>
            <a:off x="1590615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9</a:t>
            </a:r>
            <a:endParaRPr b="1"/>
          </a:p>
        </p:txBody>
      </p:sp>
      <p:sp>
        <p:nvSpPr>
          <p:cNvPr id="1388" name="Google Shape;1388;p83"/>
          <p:cNvSpPr/>
          <p:nvPr/>
        </p:nvSpPr>
        <p:spPr>
          <a:xfrm>
            <a:off x="2330292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89" name="Google Shape;1389;p83"/>
          <p:cNvSpPr/>
          <p:nvPr/>
        </p:nvSpPr>
        <p:spPr>
          <a:xfrm>
            <a:off x="3069871" y="3894287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1390" name="Google Shape;1390;p83"/>
          <p:cNvSpPr/>
          <p:nvPr/>
        </p:nvSpPr>
        <p:spPr>
          <a:xfrm>
            <a:off x="5465640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91" name="Google Shape;1391;p83"/>
          <p:cNvSpPr/>
          <p:nvPr/>
        </p:nvSpPr>
        <p:spPr>
          <a:xfrm>
            <a:off x="6205316" y="2639225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92" name="Google Shape;1392;p83"/>
          <p:cNvSpPr/>
          <p:nvPr/>
        </p:nvSpPr>
        <p:spPr>
          <a:xfrm>
            <a:off x="5465589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93" name="Google Shape;1393;p83"/>
          <p:cNvSpPr/>
          <p:nvPr/>
        </p:nvSpPr>
        <p:spPr>
          <a:xfrm>
            <a:off x="6205265" y="3289750"/>
            <a:ext cx="505200" cy="5040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394" name="Google Shape;1394;p83"/>
          <p:cNvSpPr txBox="1"/>
          <p:nvPr/>
        </p:nvSpPr>
        <p:spPr>
          <a:xfrm>
            <a:off x="5513825" y="2679200"/>
            <a:ext cx="5052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2.5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5" name="Google Shape;1395;p83"/>
          <p:cNvSpPr txBox="1"/>
          <p:nvPr/>
        </p:nvSpPr>
        <p:spPr>
          <a:xfrm>
            <a:off x="6232750" y="2679200"/>
            <a:ext cx="5838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7.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6" name="Google Shape;1396;p83"/>
          <p:cNvSpPr txBox="1"/>
          <p:nvPr/>
        </p:nvSpPr>
        <p:spPr>
          <a:xfrm>
            <a:off x="5426350" y="3329650"/>
            <a:ext cx="5838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7.75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7" name="Google Shape;1397;p83"/>
          <p:cNvSpPr txBox="1"/>
          <p:nvPr/>
        </p:nvSpPr>
        <p:spPr>
          <a:xfrm>
            <a:off x="6232750" y="3329650"/>
            <a:ext cx="5838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.75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8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3" name="Google Shape;1403;p84"/>
          <p:cNvSpPr txBox="1"/>
          <p:nvPr>
            <p:ph idx="1" type="body"/>
          </p:nvPr>
        </p:nvSpPr>
        <p:spPr>
          <a:xfrm>
            <a:off x="311700" y="1152475"/>
            <a:ext cx="85206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4064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Cela réduit considérablement le nombre de nos paramètres !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4" name="Google Shape;1404;p84"/>
          <p:cNvSpPr/>
          <p:nvPr/>
        </p:nvSpPr>
        <p:spPr>
          <a:xfrm>
            <a:off x="2670050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84"/>
          <p:cNvSpPr/>
          <p:nvPr/>
        </p:nvSpPr>
        <p:spPr>
          <a:xfrm>
            <a:off x="2851012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84"/>
          <p:cNvSpPr/>
          <p:nvPr/>
        </p:nvSpPr>
        <p:spPr>
          <a:xfrm>
            <a:off x="3031973" y="22997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84"/>
          <p:cNvSpPr/>
          <p:nvPr/>
        </p:nvSpPr>
        <p:spPr>
          <a:xfrm>
            <a:off x="2670038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84"/>
          <p:cNvSpPr/>
          <p:nvPr/>
        </p:nvSpPr>
        <p:spPr>
          <a:xfrm>
            <a:off x="2850999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84"/>
          <p:cNvSpPr/>
          <p:nvPr/>
        </p:nvSpPr>
        <p:spPr>
          <a:xfrm>
            <a:off x="3031961" y="2458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84"/>
          <p:cNvSpPr/>
          <p:nvPr/>
        </p:nvSpPr>
        <p:spPr>
          <a:xfrm>
            <a:off x="2670038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84"/>
          <p:cNvSpPr/>
          <p:nvPr/>
        </p:nvSpPr>
        <p:spPr>
          <a:xfrm>
            <a:off x="2850999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84"/>
          <p:cNvSpPr/>
          <p:nvPr/>
        </p:nvSpPr>
        <p:spPr>
          <a:xfrm>
            <a:off x="3031961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84"/>
          <p:cNvSpPr/>
          <p:nvPr/>
        </p:nvSpPr>
        <p:spPr>
          <a:xfrm>
            <a:off x="3212961" y="23030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4" name="Google Shape;1414;p84"/>
          <p:cNvSpPr/>
          <p:nvPr/>
        </p:nvSpPr>
        <p:spPr>
          <a:xfrm>
            <a:off x="3212898" y="24655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p84"/>
          <p:cNvSpPr/>
          <p:nvPr/>
        </p:nvSpPr>
        <p:spPr>
          <a:xfrm>
            <a:off x="3212898" y="26180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84"/>
          <p:cNvSpPr/>
          <p:nvPr/>
        </p:nvSpPr>
        <p:spPr>
          <a:xfrm>
            <a:off x="2670038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84"/>
          <p:cNvSpPr/>
          <p:nvPr/>
        </p:nvSpPr>
        <p:spPr>
          <a:xfrm>
            <a:off x="2850999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84"/>
          <p:cNvSpPr/>
          <p:nvPr/>
        </p:nvSpPr>
        <p:spPr>
          <a:xfrm>
            <a:off x="3031961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84"/>
          <p:cNvSpPr/>
          <p:nvPr/>
        </p:nvSpPr>
        <p:spPr>
          <a:xfrm>
            <a:off x="3212898" y="27838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84"/>
          <p:cNvSpPr/>
          <p:nvPr/>
        </p:nvSpPr>
        <p:spPr>
          <a:xfrm>
            <a:off x="2157075" y="26556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84"/>
          <p:cNvSpPr/>
          <p:nvPr/>
        </p:nvSpPr>
        <p:spPr>
          <a:xfrm>
            <a:off x="2338037" y="26556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84"/>
          <p:cNvSpPr/>
          <p:nvPr/>
        </p:nvSpPr>
        <p:spPr>
          <a:xfrm>
            <a:off x="2518998" y="26556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84"/>
          <p:cNvSpPr/>
          <p:nvPr/>
        </p:nvSpPr>
        <p:spPr>
          <a:xfrm>
            <a:off x="2157063" y="2814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84"/>
          <p:cNvSpPr/>
          <p:nvPr/>
        </p:nvSpPr>
        <p:spPr>
          <a:xfrm>
            <a:off x="2338024" y="2814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84"/>
          <p:cNvSpPr/>
          <p:nvPr/>
        </p:nvSpPr>
        <p:spPr>
          <a:xfrm>
            <a:off x="2518986" y="2814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6" name="Google Shape;1426;p84"/>
          <p:cNvSpPr/>
          <p:nvPr/>
        </p:nvSpPr>
        <p:spPr>
          <a:xfrm>
            <a:off x="2157063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84"/>
          <p:cNvSpPr/>
          <p:nvPr/>
        </p:nvSpPr>
        <p:spPr>
          <a:xfrm>
            <a:off x="2338024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84"/>
          <p:cNvSpPr/>
          <p:nvPr/>
        </p:nvSpPr>
        <p:spPr>
          <a:xfrm>
            <a:off x="2518986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84"/>
          <p:cNvSpPr/>
          <p:nvPr/>
        </p:nvSpPr>
        <p:spPr>
          <a:xfrm>
            <a:off x="2699986" y="26590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84"/>
          <p:cNvSpPr/>
          <p:nvPr/>
        </p:nvSpPr>
        <p:spPr>
          <a:xfrm>
            <a:off x="2699923" y="28215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84"/>
          <p:cNvSpPr/>
          <p:nvPr/>
        </p:nvSpPr>
        <p:spPr>
          <a:xfrm>
            <a:off x="2699923" y="29739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84"/>
          <p:cNvSpPr/>
          <p:nvPr/>
        </p:nvSpPr>
        <p:spPr>
          <a:xfrm>
            <a:off x="2157063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84"/>
          <p:cNvSpPr/>
          <p:nvPr/>
        </p:nvSpPr>
        <p:spPr>
          <a:xfrm>
            <a:off x="2338024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84"/>
          <p:cNvSpPr/>
          <p:nvPr/>
        </p:nvSpPr>
        <p:spPr>
          <a:xfrm>
            <a:off x="2518986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84"/>
          <p:cNvSpPr/>
          <p:nvPr/>
        </p:nvSpPr>
        <p:spPr>
          <a:xfrm>
            <a:off x="2699923" y="31398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84"/>
          <p:cNvSpPr/>
          <p:nvPr/>
        </p:nvSpPr>
        <p:spPr>
          <a:xfrm>
            <a:off x="1671525" y="29739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84"/>
          <p:cNvSpPr/>
          <p:nvPr/>
        </p:nvSpPr>
        <p:spPr>
          <a:xfrm>
            <a:off x="1852487" y="29739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8" name="Google Shape;1438;p84"/>
          <p:cNvSpPr/>
          <p:nvPr/>
        </p:nvSpPr>
        <p:spPr>
          <a:xfrm>
            <a:off x="2033448" y="29739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84"/>
          <p:cNvSpPr/>
          <p:nvPr/>
        </p:nvSpPr>
        <p:spPr>
          <a:xfrm>
            <a:off x="1671513" y="3133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0" name="Google Shape;1440;p84"/>
          <p:cNvSpPr/>
          <p:nvPr/>
        </p:nvSpPr>
        <p:spPr>
          <a:xfrm>
            <a:off x="1852474" y="3133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p84"/>
          <p:cNvSpPr/>
          <p:nvPr/>
        </p:nvSpPr>
        <p:spPr>
          <a:xfrm>
            <a:off x="2033436" y="3133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84"/>
          <p:cNvSpPr/>
          <p:nvPr/>
        </p:nvSpPr>
        <p:spPr>
          <a:xfrm>
            <a:off x="1671513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84"/>
          <p:cNvSpPr/>
          <p:nvPr/>
        </p:nvSpPr>
        <p:spPr>
          <a:xfrm>
            <a:off x="1852474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84"/>
          <p:cNvSpPr/>
          <p:nvPr/>
        </p:nvSpPr>
        <p:spPr>
          <a:xfrm>
            <a:off x="2033436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84"/>
          <p:cNvSpPr/>
          <p:nvPr/>
        </p:nvSpPr>
        <p:spPr>
          <a:xfrm>
            <a:off x="2214436" y="29773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84"/>
          <p:cNvSpPr/>
          <p:nvPr/>
        </p:nvSpPr>
        <p:spPr>
          <a:xfrm>
            <a:off x="2214373" y="31398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84"/>
          <p:cNvSpPr/>
          <p:nvPr/>
        </p:nvSpPr>
        <p:spPr>
          <a:xfrm>
            <a:off x="2214373" y="32922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84"/>
          <p:cNvSpPr/>
          <p:nvPr/>
        </p:nvSpPr>
        <p:spPr>
          <a:xfrm>
            <a:off x="1671513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84"/>
          <p:cNvSpPr/>
          <p:nvPr/>
        </p:nvSpPr>
        <p:spPr>
          <a:xfrm>
            <a:off x="1852474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84"/>
          <p:cNvSpPr/>
          <p:nvPr/>
        </p:nvSpPr>
        <p:spPr>
          <a:xfrm>
            <a:off x="2033436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84"/>
          <p:cNvSpPr/>
          <p:nvPr/>
        </p:nvSpPr>
        <p:spPr>
          <a:xfrm>
            <a:off x="2214373" y="34581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84"/>
          <p:cNvSpPr/>
          <p:nvPr/>
        </p:nvSpPr>
        <p:spPr>
          <a:xfrm>
            <a:off x="1128625" y="33412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84"/>
          <p:cNvSpPr/>
          <p:nvPr/>
        </p:nvSpPr>
        <p:spPr>
          <a:xfrm>
            <a:off x="1309587" y="33412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84"/>
          <p:cNvSpPr/>
          <p:nvPr/>
        </p:nvSpPr>
        <p:spPr>
          <a:xfrm>
            <a:off x="1490548" y="33412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84"/>
          <p:cNvSpPr/>
          <p:nvPr/>
        </p:nvSpPr>
        <p:spPr>
          <a:xfrm>
            <a:off x="1128613" y="3500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84"/>
          <p:cNvSpPr/>
          <p:nvPr/>
        </p:nvSpPr>
        <p:spPr>
          <a:xfrm>
            <a:off x="1309574" y="3500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7" name="Google Shape;1457;p84"/>
          <p:cNvSpPr/>
          <p:nvPr/>
        </p:nvSpPr>
        <p:spPr>
          <a:xfrm>
            <a:off x="1490536" y="3500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8" name="Google Shape;1458;p84"/>
          <p:cNvSpPr/>
          <p:nvPr/>
        </p:nvSpPr>
        <p:spPr>
          <a:xfrm>
            <a:off x="1128613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84"/>
          <p:cNvSpPr/>
          <p:nvPr/>
        </p:nvSpPr>
        <p:spPr>
          <a:xfrm>
            <a:off x="1309574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" name="Google Shape;1460;p84"/>
          <p:cNvSpPr/>
          <p:nvPr/>
        </p:nvSpPr>
        <p:spPr>
          <a:xfrm>
            <a:off x="1490536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1" name="Google Shape;1461;p84"/>
          <p:cNvSpPr/>
          <p:nvPr/>
        </p:nvSpPr>
        <p:spPr>
          <a:xfrm>
            <a:off x="1671536" y="33446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2" name="Google Shape;1462;p84"/>
          <p:cNvSpPr/>
          <p:nvPr/>
        </p:nvSpPr>
        <p:spPr>
          <a:xfrm>
            <a:off x="1671473" y="35071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p84"/>
          <p:cNvSpPr/>
          <p:nvPr/>
        </p:nvSpPr>
        <p:spPr>
          <a:xfrm>
            <a:off x="1671473" y="36595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84"/>
          <p:cNvSpPr/>
          <p:nvPr/>
        </p:nvSpPr>
        <p:spPr>
          <a:xfrm>
            <a:off x="1128613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5" name="Google Shape;1465;p84"/>
          <p:cNvSpPr/>
          <p:nvPr/>
        </p:nvSpPr>
        <p:spPr>
          <a:xfrm>
            <a:off x="1309574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6" name="Google Shape;1466;p84"/>
          <p:cNvSpPr/>
          <p:nvPr/>
        </p:nvSpPr>
        <p:spPr>
          <a:xfrm>
            <a:off x="1490536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84"/>
          <p:cNvSpPr/>
          <p:nvPr/>
        </p:nvSpPr>
        <p:spPr>
          <a:xfrm>
            <a:off x="1671473" y="38254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84"/>
          <p:cNvSpPr/>
          <p:nvPr/>
        </p:nvSpPr>
        <p:spPr>
          <a:xfrm>
            <a:off x="585725" y="36811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84"/>
          <p:cNvSpPr/>
          <p:nvPr/>
        </p:nvSpPr>
        <p:spPr>
          <a:xfrm>
            <a:off x="766687" y="36811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84"/>
          <p:cNvSpPr/>
          <p:nvPr/>
        </p:nvSpPr>
        <p:spPr>
          <a:xfrm>
            <a:off x="947648" y="36811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84"/>
          <p:cNvSpPr/>
          <p:nvPr/>
        </p:nvSpPr>
        <p:spPr>
          <a:xfrm>
            <a:off x="585713" y="3840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84"/>
          <p:cNvSpPr/>
          <p:nvPr/>
        </p:nvSpPr>
        <p:spPr>
          <a:xfrm>
            <a:off x="766674" y="3840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84"/>
          <p:cNvSpPr/>
          <p:nvPr/>
        </p:nvSpPr>
        <p:spPr>
          <a:xfrm>
            <a:off x="947636" y="3840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84"/>
          <p:cNvSpPr/>
          <p:nvPr/>
        </p:nvSpPr>
        <p:spPr>
          <a:xfrm>
            <a:off x="585713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84"/>
          <p:cNvSpPr/>
          <p:nvPr/>
        </p:nvSpPr>
        <p:spPr>
          <a:xfrm>
            <a:off x="766674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84"/>
          <p:cNvSpPr/>
          <p:nvPr/>
        </p:nvSpPr>
        <p:spPr>
          <a:xfrm>
            <a:off x="947636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84"/>
          <p:cNvSpPr/>
          <p:nvPr/>
        </p:nvSpPr>
        <p:spPr>
          <a:xfrm>
            <a:off x="1128636" y="36844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84"/>
          <p:cNvSpPr/>
          <p:nvPr/>
        </p:nvSpPr>
        <p:spPr>
          <a:xfrm>
            <a:off x="1128573" y="38469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84"/>
          <p:cNvSpPr/>
          <p:nvPr/>
        </p:nvSpPr>
        <p:spPr>
          <a:xfrm>
            <a:off x="1128573" y="39994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84"/>
          <p:cNvSpPr/>
          <p:nvPr/>
        </p:nvSpPr>
        <p:spPr>
          <a:xfrm>
            <a:off x="585713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84"/>
          <p:cNvSpPr/>
          <p:nvPr/>
        </p:nvSpPr>
        <p:spPr>
          <a:xfrm>
            <a:off x="766674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84"/>
          <p:cNvSpPr/>
          <p:nvPr/>
        </p:nvSpPr>
        <p:spPr>
          <a:xfrm>
            <a:off x="947636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84"/>
          <p:cNvSpPr/>
          <p:nvPr/>
        </p:nvSpPr>
        <p:spPr>
          <a:xfrm>
            <a:off x="1128573" y="41652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84"/>
          <p:cNvSpPr/>
          <p:nvPr/>
        </p:nvSpPr>
        <p:spPr>
          <a:xfrm>
            <a:off x="6403850" y="24521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84"/>
          <p:cNvSpPr/>
          <p:nvPr/>
        </p:nvSpPr>
        <p:spPr>
          <a:xfrm>
            <a:off x="6584812" y="245210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p84"/>
          <p:cNvSpPr/>
          <p:nvPr/>
        </p:nvSpPr>
        <p:spPr>
          <a:xfrm>
            <a:off x="6403838" y="26112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84"/>
          <p:cNvSpPr/>
          <p:nvPr/>
        </p:nvSpPr>
        <p:spPr>
          <a:xfrm>
            <a:off x="6584799" y="2611250"/>
            <a:ext cx="123600" cy="123300"/>
          </a:xfrm>
          <a:prstGeom prst="ellipse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84"/>
          <p:cNvSpPr/>
          <p:nvPr/>
        </p:nvSpPr>
        <p:spPr>
          <a:xfrm>
            <a:off x="5890875" y="28080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84"/>
          <p:cNvSpPr/>
          <p:nvPr/>
        </p:nvSpPr>
        <p:spPr>
          <a:xfrm>
            <a:off x="6071837" y="280807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84"/>
          <p:cNvSpPr/>
          <p:nvPr/>
        </p:nvSpPr>
        <p:spPr>
          <a:xfrm>
            <a:off x="5890863" y="29672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84"/>
          <p:cNvSpPr/>
          <p:nvPr/>
        </p:nvSpPr>
        <p:spPr>
          <a:xfrm>
            <a:off x="6071824" y="2967225"/>
            <a:ext cx="123600" cy="1233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84"/>
          <p:cNvSpPr/>
          <p:nvPr/>
        </p:nvSpPr>
        <p:spPr>
          <a:xfrm>
            <a:off x="5405325" y="31263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84"/>
          <p:cNvSpPr/>
          <p:nvPr/>
        </p:nvSpPr>
        <p:spPr>
          <a:xfrm>
            <a:off x="5586287" y="312637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84"/>
          <p:cNvSpPr/>
          <p:nvPr/>
        </p:nvSpPr>
        <p:spPr>
          <a:xfrm>
            <a:off x="5405313" y="32855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84"/>
          <p:cNvSpPr/>
          <p:nvPr/>
        </p:nvSpPr>
        <p:spPr>
          <a:xfrm>
            <a:off x="5586274" y="3285525"/>
            <a:ext cx="123600" cy="1233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" name="Google Shape;1496;p84"/>
          <p:cNvSpPr/>
          <p:nvPr/>
        </p:nvSpPr>
        <p:spPr>
          <a:xfrm>
            <a:off x="4862425" y="34936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7" name="Google Shape;1497;p84"/>
          <p:cNvSpPr/>
          <p:nvPr/>
        </p:nvSpPr>
        <p:spPr>
          <a:xfrm>
            <a:off x="5043387" y="349365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84"/>
          <p:cNvSpPr/>
          <p:nvPr/>
        </p:nvSpPr>
        <p:spPr>
          <a:xfrm>
            <a:off x="4862413" y="36528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84"/>
          <p:cNvSpPr/>
          <p:nvPr/>
        </p:nvSpPr>
        <p:spPr>
          <a:xfrm>
            <a:off x="5043374" y="3652800"/>
            <a:ext cx="123600" cy="123300"/>
          </a:xfrm>
          <a:prstGeom prst="ellipse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84"/>
          <p:cNvSpPr/>
          <p:nvPr/>
        </p:nvSpPr>
        <p:spPr>
          <a:xfrm>
            <a:off x="4319525" y="38335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84"/>
          <p:cNvSpPr/>
          <p:nvPr/>
        </p:nvSpPr>
        <p:spPr>
          <a:xfrm>
            <a:off x="4500487" y="383350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84"/>
          <p:cNvSpPr/>
          <p:nvPr/>
        </p:nvSpPr>
        <p:spPr>
          <a:xfrm>
            <a:off x="4319513" y="39926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84"/>
          <p:cNvSpPr/>
          <p:nvPr/>
        </p:nvSpPr>
        <p:spPr>
          <a:xfrm>
            <a:off x="4500474" y="3992650"/>
            <a:ext cx="123600" cy="1233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84"/>
          <p:cNvSpPr/>
          <p:nvPr/>
        </p:nvSpPr>
        <p:spPr>
          <a:xfrm>
            <a:off x="3451675" y="2987575"/>
            <a:ext cx="963600" cy="42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/>
          <p:nvPr/>
        </p:nvSpPr>
        <p:spPr>
          <a:xfrm>
            <a:off x="7190625" y="4656775"/>
            <a:ext cx="1953300" cy="486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2475" y="3509725"/>
            <a:ext cx="2915700" cy="13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Font typeface="Montserrat"/>
              <a:buChar char="●"/>
            </a:pPr>
            <a:r>
              <a:rPr lang="en" sz="27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filtres sont en fait un </a:t>
            </a:r>
            <a:r>
              <a:rPr b="1" lang="en" sz="27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noyau d'image</a:t>
            </a:r>
            <a:r>
              <a:rPr lang="en" sz="27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qui est une petite matrice appliquée à une image entière.</a:t>
            </a:r>
            <a:endParaRPr sz="27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00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700"/>
              <a:buFont typeface="Montserrat"/>
              <a:buChar char="●"/>
            </a:pPr>
            <a:r>
              <a:rPr lang="en" sz="27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Certains filtres populaires sont bien connus, par exemple un filtre flou :</a:t>
            </a:r>
            <a:endParaRPr sz="27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8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0" name="Google Shape;1510;p85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Cette couche de Pooling finira par supprimer beaucoup d'informations, même un petit "noyau" de Pooling de 2 par 2 avec un stride de 2 supprimera 75% des données d'entrée.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8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6" name="Google Shape;1516;p86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-28638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Une autre technique courante déployée avec un CNN est appelée "Dropout".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638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 Dropout peut être considéré comme une forme de régularisation qui permet d'éviter l’overfitting.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638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Pendant l'entraînement, les neurones sont abandonnés au hasard, ainsi que leurs connexions.</a:t>
            </a:r>
            <a:endParaRPr sz="2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8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2" name="Google Shape;1522;p87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-31908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Cela permet d'éviter que les unités ne "co-adaptent" trop.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908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Montrons</a:t>
            </a: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aussi rapidement quelques architectures célèbres de CNN !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8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8" name="Google Shape;1528;p88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762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LeNet-5 par Yann LeCun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762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AlexNet par Alex Krizhevsky et al.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762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GoogLeNet par Szegedy à Google Research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762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ResNet par Kaiming He et al.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762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Consultez les liens vers les documents traitant de ces architectures !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8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4" name="Google Shape;1534;p89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AlexNet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35" name="Google Shape;1535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7400" y="1657675"/>
            <a:ext cx="6565921" cy="3027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9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1" name="Google Shape;1541;p90"/>
          <p:cNvSpPr txBox="1"/>
          <p:nvPr>
            <p:ph idx="1" type="body"/>
          </p:nvPr>
        </p:nvSpPr>
        <p:spPr>
          <a:xfrm>
            <a:off x="311700" y="967700"/>
            <a:ext cx="8520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AlexNet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42" name="Google Shape;1542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75" y="1717775"/>
            <a:ext cx="809625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9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8" name="Google Shape;1548;p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CNNs peuvent avoir tous types d'architectures !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9" name="Google Shape;1549;p91"/>
          <p:cNvSpPr/>
          <p:nvPr/>
        </p:nvSpPr>
        <p:spPr>
          <a:xfrm>
            <a:off x="982975" y="2276850"/>
            <a:ext cx="1005900" cy="24093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0" name="Google Shape;1550;p91"/>
          <p:cNvSpPr/>
          <p:nvPr/>
        </p:nvSpPr>
        <p:spPr>
          <a:xfrm>
            <a:off x="26334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1" name="Google Shape;1551;p91"/>
          <p:cNvSpPr/>
          <p:nvPr/>
        </p:nvSpPr>
        <p:spPr>
          <a:xfrm>
            <a:off x="2096225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91"/>
          <p:cNvSpPr/>
          <p:nvPr/>
        </p:nvSpPr>
        <p:spPr>
          <a:xfrm>
            <a:off x="39014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Pool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3" name="Google Shape;1553;p91"/>
          <p:cNvSpPr/>
          <p:nvPr/>
        </p:nvSpPr>
        <p:spPr>
          <a:xfrm>
            <a:off x="3415963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9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9" name="Google Shape;1559;p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CNNs peuvent avoir tous types d'architectures !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0" name="Google Shape;1560;p92"/>
          <p:cNvSpPr/>
          <p:nvPr/>
        </p:nvSpPr>
        <p:spPr>
          <a:xfrm>
            <a:off x="982975" y="2276850"/>
            <a:ext cx="1005900" cy="24093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1" name="Google Shape;1561;p92"/>
          <p:cNvSpPr/>
          <p:nvPr/>
        </p:nvSpPr>
        <p:spPr>
          <a:xfrm>
            <a:off x="26334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2" name="Google Shape;1562;p92"/>
          <p:cNvSpPr/>
          <p:nvPr/>
        </p:nvSpPr>
        <p:spPr>
          <a:xfrm>
            <a:off x="2096225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92"/>
          <p:cNvSpPr/>
          <p:nvPr/>
        </p:nvSpPr>
        <p:spPr>
          <a:xfrm>
            <a:off x="6402350" y="23598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Pool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4" name="Google Shape;1564;p92"/>
          <p:cNvSpPr/>
          <p:nvPr/>
        </p:nvSpPr>
        <p:spPr>
          <a:xfrm>
            <a:off x="3415963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92"/>
          <p:cNvSpPr/>
          <p:nvPr/>
        </p:nvSpPr>
        <p:spPr>
          <a:xfrm>
            <a:off x="3901475" y="2381175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6" name="Google Shape;1566;p92"/>
          <p:cNvSpPr/>
          <p:nvPr/>
        </p:nvSpPr>
        <p:spPr>
          <a:xfrm>
            <a:off x="4683963" y="3327575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92"/>
          <p:cNvSpPr/>
          <p:nvPr/>
        </p:nvSpPr>
        <p:spPr>
          <a:xfrm>
            <a:off x="5169475" y="23598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8" name="Google Shape;1568;p92"/>
          <p:cNvSpPr/>
          <p:nvPr/>
        </p:nvSpPr>
        <p:spPr>
          <a:xfrm>
            <a:off x="5951963" y="33047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9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4" name="Google Shape;1574;p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CNN peuvent avoir tous types d'architectures !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5" name="Google Shape;1575;p93"/>
          <p:cNvSpPr/>
          <p:nvPr/>
        </p:nvSpPr>
        <p:spPr>
          <a:xfrm>
            <a:off x="982975" y="2276850"/>
            <a:ext cx="1005900" cy="24093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6" name="Google Shape;1576;p93"/>
          <p:cNvSpPr/>
          <p:nvPr/>
        </p:nvSpPr>
        <p:spPr>
          <a:xfrm>
            <a:off x="26334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7" name="Google Shape;1577;p93"/>
          <p:cNvSpPr/>
          <p:nvPr/>
        </p:nvSpPr>
        <p:spPr>
          <a:xfrm>
            <a:off x="2096225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93"/>
          <p:cNvSpPr/>
          <p:nvPr/>
        </p:nvSpPr>
        <p:spPr>
          <a:xfrm>
            <a:off x="39014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Pool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9" name="Google Shape;1579;p93"/>
          <p:cNvSpPr/>
          <p:nvPr/>
        </p:nvSpPr>
        <p:spPr>
          <a:xfrm>
            <a:off x="3415963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93"/>
          <p:cNvSpPr/>
          <p:nvPr/>
        </p:nvSpPr>
        <p:spPr>
          <a:xfrm>
            <a:off x="522122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1" name="Google Shape;1581;p93"/>
          <p:cNvSpPr/>
          <p:nvPr/>
        </p:nvSpPr>
        <p:spPr>
          <a:xfrm>
            <a:off x="4683975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2" name="Google Shape;1582;p93"/>
          <p:cNvSpPr/>
          <p:nvPr/>
        </p:nvSpPr>
        <p:spPr>
          <a:xfrm>
            <a:off x="648922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Pool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3" name="Google Shape;1583;p93"/>
          <p:cNvSpPr/>
          <p:nvPr/>
        </p:nvSpPr>
        <p:spPr>
          <a:xfrm>
            <a:off x="6003713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p9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9" name="Google Shape;1589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CNN peuvent avoir tous types d'architectures !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0" name="Google Shape;1590;p94"/>
          <p:cNvSpPr/>
          <p:nvPr/>
        </p:nvSpPr>
        <p:spPr>
          <a:xfrm>
            <a:off x="982975" y="2276850"/>
            <a:ext cx="1005900" cy="24093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1" name="Google Shape;1591;p94"/>
          <p:cNvSpPr/>
          <p:nvPr/>
        </p:nvSpPr>
        <p:spPr>
          <a:xfrm>
            <a:off x="26334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Conv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2" name="Google Shape;1592;p94"/>
          <p:cNvSpPr/>
          <p:nvPr/>
        </p:nvSpPr>
        <p:spPr>
          <a:xfrm>
            <a:off x="2096225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94"/>
          <p:cNvSpPr/>
          <p:nvPr/>
        </p:nvSpPr>
        <p:spPr>
          <a:xfrm>
            <a:off x="39014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Pool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4" name="Google Shape;1594;p94"/>
          <p:cNvSpPr/>
          <p:nvPr/>
        </p:nvSpPr>
        <p:spPr>
          <a:xfrm>
            <a:off x="3415963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94"/>
          <p:cNvSpPr/>
          <p:nvPr/>
        </p:nvSpPr>
        <p:spPr>
          <a:xfrm>
            <a:off x="5311175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FC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6" name="Google Shape;1596;p94"/>
          <p:cNvSpPr/>
          <p:nvPr/>
        </p:nvSpPr>
        <p:spPr>
          <a:xfrm>
            <a:off x="4825663" y="33489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94"/>
          <p:cNvSpPr/>
          <p:nvPr/>
        </p:nvSpPr>
        <p:spPr>
          <a:xfrm>
            <a:off x="6175913" y="3323000"/>
            <a:ext cx="429900" cy="26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94"/>
          <p:cNvSpPr/>
          <p:nvPr/>
        </p:nvSpPr>
        <p:spPr>
          <a:xfrm>
            <a:off x="6656850" y="2404050"/>
            <a:ext cx="726900" cy="21549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Out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Voyons comment ces noyaux/filtres d'image sont réellement appliqués à une image.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95"/>
          <p:cNvSpPr txBox="1"/>
          <p:nvPr>
            <p:ph type="ctrTitle"/>
          </p:nvPr>
        </p:nvSpPr>
        <p:spPr>
          <a:xfrm>
            <a:off x="311700" y="769850"/>
            <a:ext cx="589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Données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MNIST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9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9" name="Google Shape;1609;p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L'ensemble de données MNIST est un ensemble de données classique dans le domaine du Deep Learning.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Passons rapidement à l'essentiel puisque nous l'utiliserons assez fréquemment au cours de cette partie du cours !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p9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5" name="Google Shape;1615;p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Heureusement, ces données sont faciles d'accès avec Keras. Nous allons les télécharger :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○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60,000 images d’entraînement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○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10,000 images de test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9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1" name="Google Shape;1621;p9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L'ensemble de données MNIST contient des chiffres manuscrits uniques de 0 à 9</a:t>
            </a: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22" name="Google Shape;1622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4300" y="2386925"/>
            <a:ext cx="3585150" cy="20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p9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8" name="Google Shape;1628;p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Une image à un seul chiffre peut être représentée sous forme de tableau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29" name="Google Shape;1629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825" y="2221947"/>
            <a:ext cx="5554474" cy="260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10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5" name="Google Shape;1635;p1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Plus précisément, 28 par 28 pixels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36" name="Google Shape;1636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587" y="1905400"/>
            <a:ext cx="6646824" cy="26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10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2" name="Google Shape;1642;p101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0"/>
              <a:buFont typeface="Montserrat"/>
              <a:buChar char="●"/>
            </a:pPr>
            <a:r>
              <a:rPr lang="en" sz="25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Les valeurs représentent l'image en niveaux de gris</a:t>
            </a:r>
            <a:endParaRPr sz="25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3" name="Google Shape;1643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587" y="1905400"/>
            <a:ext cx="6646824" cy="26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102"/>
          <p:cNvSpPr/>
          <p:nvPr/>
        </p:nvSpPr>
        <p:spPr>
          <a:xfrm>
            <a:off x="7190625" y="4656775"/>
            <a:ext cx="1953300" cy="486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10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0" name="Google Shape;1650;p1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600"/>
              <a:buFont typeface="Montserrat"/>
              <a:buChar char="●"/>
            </a:pPr>
            <a:r>
              <a:rPr lang="en" sz="26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On peut considérer le groupe entier des 60 000 images comme un tableau en 4-dimensions. 60000 images de 1 canal 28 pixels par 28.</a:t>
            </a:r>
            <a:endParaRPr sz="26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1" name="Google Shape;1651;p102"/>
          <p:cNvPicPr preferRelativeResize="0"/>
          <p:nvPr/>
        </p:nvPicPr>
        <p:blipFill rotWithShape="1">
          <a:blip r:embed="rId3">
            <a:alphaModFix/>
          </a:blip>
          <a:srcRect b="0" l="0" r="0" t="12785"/>
          <a:stretch/>
        </p:blipFill>
        <p:spPr>
          <a:xfrm>
            <a:off x="1858075" y="2775450"/>
            <a:ext cx="5525500" cy="2181124"/>
          </a:xfrm>
          <a:prstGeom prst="rect">
            <a:avLst/>
          </a:prstGeom>
          <a:noFill/>
          <a:ln>
            <a:noFill/>
          </a:ln>
        </p:spPr>
      </p:pic>
      <p:sp>
        <p:nvSpPr>
          <p:cNvPr id="1652" name="Google Shape;1652;p102"/>
          <p:cNvSpPr txBox="1"/>
          <p:nvPr/>
        </p:nvSpPr>
        <p:spPr>
          <a:xfrm>
            <a:off x="4567425" y="4668025"/>
            <a:ext cx="15957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rgbClr val="FFFFFF"/>
                </a:highlight>
              </a:rPr>
              <a:t>60000</a:t>
            </a:r>
            <a:endParaRPr sz="20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10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8" name="Google Shape;1658;p1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 tableau a </a:t>
            </a:r>
            <a:r>
              <a:rPr b="1"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dimensions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○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(60000,28,28,1)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○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(Samples,x,y,channels)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Pour des images en couleur, la dernière valeur de dimension serait 3 (RGB) 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p10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Deep Learning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4" name="Google Shape;1664;p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Pour les labels, nous utiliserons le One-Hot Encoding.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Montserrat"/>
              <a:buChar char="●"/>
            </a:pPr>
            <a:r>
              <a:rPr lang="en" sz="30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Cela signifie qu'au lieu d'avoir des labels tels que "Un", "Deux", etc... nous aurons un seul tableau pour chaque image.</a:t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153C4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